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1" r:id="rId2"/>
    <p:sldId id="322" r:id="rId3"/>
    <p:sldId id="312" r:id="rId4"/>
    <p:sldId id="313" r:id="rId5"/>
    <p:sldId id="314" r:id="rId6"/>
    <p:sldId id="268" r:id="rId7"/>
    <p:sldId id="257" r:id="rId8"/>
    <p:sldId id="315" r:id="rId9"/>
    <p:sldId id="263" r:id="rId10"/>
    <p:sldId id="316" r:id="rId11"/>
    <p:sldId id="317" r:id="rId12"/>
    <p:sldId id="318" r:id="rId13"/>
    <p:sldId id="267" r:id="rId14"/>
    <p:sldId id="319" r:id="rId15"/>
    <p:sldId id="320" r:id="rId16"/>
    <p:sldId id="262" r:id="rId17"/>
    <p:sldId id="264" r:id="rId18"/>
    <p:sldId id="265" r:id="rId19"/>
    <p:sldId id="266" r:id="rId20"/>
    <p:sldId id="269" r:id="rId21"/>
    <p:sldId id="270" r:id="rId22"/>
    <p:sldId id="271" r:id="rId23"/>
    <p:sldId id="274" r:id="rId24"/>
    <p:sldId id="273" r:id="rId25"/>
    <p:sldId id="275" r:id="rId26"/>
    <p:sldId id="277" r:id="rId27"/>
    <p:sldId id="281" r:id="rId28"/>
    <p:sldId id="282" r:id="rId29"/>
    <p:sldId id="285" r:id="rId30"/>
    <p:sldId id="288" r:id="rId31"/>
    <p:sldId id="289" r:id="rId32"/>
    <p:sldId id="290" r:id="rId33"/>
    <p:sldId id="283" r:id="rId34"/>
    <p:sldId id="291" r:id="rId35"/>
    <p:sldId id="292" r:id="rId36"/>
    <p:sldId id="307" r:id="rId37"/>
    <p:sldId id="308" r:id="rId38"/>
    <p:sldId id="309" r:id="rId39"/>
    <p:sldId id="310" r:id="rId40"/>
    <p:sldId id="321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DA912-151D-516F-8BED-C115092EC3A2}" v="2" dt="2020-11-27T07:15:23.628"/>
    <p1510:client id="{549D26C5-5181-4E69-90DE-74473E4FDB08}" v="1" dt="2020-11-23T18:46:43.577"/>
    <p1510:client id="{8D6E204B-B5F7-47BC-BF5F-29131776BCC3}" v="69" dt="2020-11-23T18:51:44.152"/>
    <p1510:client id="{9B3C65DF-F51E-6D5B-253D-BC537A18014E}" v="280" dt="2020-11-24T16:54:24.876"/>
    <p1510:client id="{9E15F84D-11FD-2044-9E8F-29DD3D228A32}" v="149" dt="2020-11-24T17:53:35.386"/>
    <p1510:client id="{DB8BD33C-6BA7-4D69-B35D-89A5E8AE5434}" v="98" dt="2020-11-24T11:42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3BC60-CFDA-D54A-883E-18AE982E7C20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A8516-26BE-FF41-9435-4A788B9AE78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05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2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04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312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650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529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6"/>
            </a:pPr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10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70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95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10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0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213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26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287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17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37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66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38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607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10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7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36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9808-6734-4F4A-B27D-06535402A2A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47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35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30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583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And now we will show our thoughts and conclusions about this paper. I give the floor to Cristian.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026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52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77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A8516-26BE-FF41-9435-4A788B9AE78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7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9808-6734-4F4A-B27D-06535402A2A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154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9808-6734-4F4A-B27D-06535402A2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80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36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090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06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9E2B9-8CCC-4821-AF36-8F08A4F1F10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24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5524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Bernardo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Camajori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 T., Cristian C. Spagnuolo, Daniele Carta, Elia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Battiston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596B8D-8A83-CD4E-8B0E-CE15FD5B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olo 1"/>
          <p:cNvSpPr txBox="1">
            <a:spLocks/>
          </p:cNvSpPr>
          <p:nvPr/>
        </p:nvSpPr>
        <p:spPr>
          <a:xfrm>
            <a:off x="651058" y="4178300"/>
            <a:ext cx="8281745" cy="21886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/>
              <a:t>Speculator </a:t>
            </a:r>
            <a:r>
              <a:rPr lang="it-IT" err="1"/>
              <a:t>Overview</a:t>
            </a:r>
            <a:endParaRPr lang="it-IT"/>
          </a:p>
          <a:p>
            <a:pPr algn="r"/>
            <a:r>
              <a:rPr lang="it-IT" sz="2200"/>
              <a:t>Bernardo </a:t>
            </a:r>
            <a:r>
              <a:rPr lang="it-IT" sz="2200" err="1"/>
              <a:t>Camajori</a:t>
            </a:r>
            <a:r>
              <a:rPr lang="it-IT" sz="2200"/>
              <a:t> T. </a:t>
            </a:r>
            <a:br>
              <a:rPr lang="it-IT" sz="2200"/>
            </a:br>
            <a:r>
              <a:rPr lang="it-IT" sz="2200"/>
              <a:t>Cristian C. Spagnuolo</a:t>
            </a:r>
            <a:br>
              <a:rPr lang="it-IT" sz="2200"/>
            </a:br>
            <a:r>
              <a:rPr lang="it-IT" sz="2200"/>
              <a:t>Daniele Carta</a:t>
            </a:r>
          </a:p>
          <a:p>
            <a:pPr algn="r"/>
            <a:r>
              <a:rPr lang="it-IT" sz="2200"/>
              <a:t>Elia </a:t>
            </a:r>
            <a:r>
              <a:rPr lang="it-IT" sz="2200" err="1"/>
              <a:t>Battiston</a:t>
            </a:r>
            <a:endParaRPr lang="it-IT" sz="2200"/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Performance </a:t>
            </a:r>
            <a:r>
              <a:rPr lang="it-IT" dirty="0" err="1"/>
              <a:t>counters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markers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407465" y="1493572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, 0</a:t>
            </a:r>
          </a:p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jz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nettore 2 5"/>
          <p:cNvCxnSpPr>
            <a:stCxn id="4" idx="2"/>
            <a:endCxn id="8" idx="0"/>
          </p:cNvCxnSpPr>
          <p:nvPr/>
        </p:nvCxnSpPr>
        <p:spPr>
          <a:xfrm flipH="1">
            <a:off x="2498350" y="2139903"/>
            <a:ext cx="2075928" cy="874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/>
          <p:cNvCxnSpPr>
            <a:endCxn id="10" idx="0"/>
          </p:cNvCxnSpPr>
          <p:nvPr/>
        </p:nvCxnSpPr>
        <p:spPr>
          <a:xfrm>
            <a:off x="4574278" y="2140043"/>
            <a:ext cx="2229372" cy="101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331537" y="3014724"/>
            <a:ext cx="233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, 5</a:t>
            </a:r>
          </a:p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</a:p>
          <a:p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5636837" y="3153294"/>
            <a:ext cx="2333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087931" y="4402706"/>
            <a:ext cx="2820838" cy="1024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EXECUTED DIV = 0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5393231" y="4402706"/>
            <a:ext cx="2820838" cy="1024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EXECUTED DIV = 1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16" name="CasellaDiTesto 15"/>
          <p:cNvSpPr txBox="1"/>
          <p:nvPr/>
        </p:nvSpPr>
        <p:spPr>
          <a:xfrm rot="20253541">
            <a:off x="2475542" y="2361720"/>
            <a:ext cx="164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/>
              <a:t>Correct</a:t>
            </a:r>
            <a:r>
              <a:rPr lang="it-IT" sz="1400"/>
              <a:t> </a:t>
            </a:r>
            <a:r>
              <a:rPr lang="it-IT" sz="1400" err="1"/>
              <a:t>branch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90160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Best </a:t>
            </a:r>
            <a:r>
              <a:rPr lang="it-IT" dirty="0" err="1"/>
              <a:t>markers</a:t>
            </a:r>
            <a:r>
              <a:rPr lang="it-IT" dirty="0"/>
              <a:t> to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 dirty="0" err="1"/>
              <a:t>speculation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b="1"/>
              <a:t>Intel </a:t>
            </a:r>
            <a:r>
              <a:rPr lang="it-IT" sz="2400" b="1" err="1"/>
              <a:t>markers</a:t>
            </a:r>
            <a:endParaRPr lang="it-IT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UOPS_EXECUTED.CORE/THREAD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UOPS_ISSUED.SINGLE_MUL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UOPS_ISSUED.SLOW_LEA	(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lea </a:t>
            </a: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array+rax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*2]</a:t>
            </a:r>
            <a:r>
              <a:rPr lang="it-IT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LD_BLOCKS.STORE_FORWARD:</a:t>
            </a:r>
          </a:p>
          <a:p>
            <a:pPr marL="857250" lvl="2" indent="0">
              <a:buNone/>
            </a:pP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 DWORD[array], </a:t>
            </a: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it-IT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2" indent="0">
              <a:buNone/>
            </a:pP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 DWORD[array +4], </a:t>
            </a: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it-IT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2" indent="0">
              <a:buNone/>
            </a:pPr>
            <a:r>
              <a:rPr lang="it-IT" sz="2000" err="1"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it-IT" sz="2000">
                <a:latin typeface="Courier New" panose="02070309020205020404" pitchFamily="49" charset="0"/>
                <a:cs typeface="Courier New" panose="02070309020205020404" pitchFamily="49" charset="0"/>
              </a:rPr>
              <a:t> xmm0 , QWORD[array]</a:t>
            </a:r>
          </a:p>
        </p:txBody>
      </p:sp>
    </p:spTree>
    <p:extLst>
      <p:ext uri="{BB962C8B-B14F-4D97-AF65-F5344CB8AC3E}">
        <p14:creationId xmlns:p14="http://schemas.microsoft.com/office/powerpoint/2010/main" val="156251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Best </a:t>
            </a:r>
            <a:r>
              <a:rPr lang="it-IT" dirty="0" err="1"/>
              <a:t>markers</a:t>
            </a:r>
            <a:r>
              <a:rPr lang="it-IT" dirty="0"/>
              <a:t> to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 dirty="0" err="1"/>
              <a:t>speculation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b="1"/>
              <a:t>AMD Zen </a:t>
            </a:r>
            <a:r>
              <a:rPr lang="it-IT" sz="2400" b="1" err="1"/>
              <a:t>markers</a:t>
            </a:r>
            <a:endParaRPr lang="it-IT" sz="2400" b="1"/>
          </a:p>
          <a:p>
            <a:endParaRPr lang="it-IT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DIV_OP_COUNT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NUMBER_OF_MOVE_ELIMINATION_AND_</a:t>
            </a:r>
            <a:br>
              <a:rPr lang="it-IT"/>
            </a:br>
            <a:r>
              <a:rPr lang="it-IT"/>
              <a:t>SCALAR_OP_OPTIMIZATION</a:t>
            </a:r>
            <a:endParaRPr lang="it-IT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7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Speculator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410" y="1689167"/>
            <a:ext cx="8323263" cy="38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Studying</a:t>
            </a:r>
            <a:r>
              <a:rPr lang="it-IT" dirty="0"/>
              <a:t> the </a:t>
            </a:r>
            <a:r>
              <a:rPr lang="it-IT" dirty="0" err="1"/>
              <a:t>behavior</a:t>
            </a:r>
            <a:r>
              <a:rPr lang="it-IT" dirty="0"/>
              <a:t> of </a:t>
            </a:r>
            <a:r>
              <a:rPr lang="it-IT" dirty="0" err="1"/>
              <a:t>CPUs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:</a:t>
            </a:r>
          </a:p>
          <a:p>
            <a:endParaRPr lang="it-IT" dirty="0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/>
              <a:t>RSB (Return Stack Buffer) size</a:t>
            </a:r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Verification</a:t>
            </a:r>
            <a:r>
              <a:rPr lang="it-IT" dirty="0"/>
              <a:t> of the UOPS_ISSUED.SINGLE_MUL</a:t>
            </a:r>
            <a:br>
              <a:rPr lang="it-IT" dirty="0"/>
            </a:br>
            <a:r>
              <a:rPr lang="it-IT" dirty="0"/>
              <a:t> maker </a:t>
            </a:r>
            <a:r>
              <a:rPr lang="it-IT" dirty="0" err="1"/>
              <a:t>reliablity</a:t>
            </a:r>
            <a:endParaRPr lang="it-IT" dirty="0"/>
          </a:p>
          <a:p>
            <a:pPr>
              <a:lnSpc>
                <a:spcPct val="50000"/>
              </a:lnSpc>
            </a:pPr>
            <a:endParaRPr lang="it-IT" dirty="0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/>
              <a:t>Speculative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accross</a:t>
            </a:r>
            <a:r>
              <a:rPr lang="it-IT" dirty="0"/>
              <a:t> system calls</a:t>
            </a:r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Effect</a:t>
            </a:r>
            <a:r>
              <a:rPr lang="it-IT" dirty="0"/>
              <a:t> of the NX bit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speculatively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72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Studying</a:t>
            </a:r>
            <a:r>
              <a:rPr lang="it-IT" dirty="0"/>
              <a:t> the </a:t>
            </a:r>
            <a:r>
              <a:rPr lang="it-IT" dirty="0" err="1"/>
              <a:t>behavior</a:t>
            </a:r>
            <a:r>
              <a:rPr lang="it-IT" dirty="0"/>
              <a:t> of </a:t>
            </a:r>
            <a:r>
              <a:rPr lang="it-IT" dirty="0" err="1"/>
              <a:t>CPUs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:</a:t>
            </a:r>
          </a:p>
          <a:p>
            <a:endParaRPr lang="it-IT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Nested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>
                <a:latin typeface="Courier New"/>
              </a:rPr>
              <a:t>cflush</a:t>
            </a:r>
            <a:endParaRPr lang="it-IT">
              <a:latin typeface="Courier New"/>
            </a:endParaRPr>
          </a:p>
          <a:p>
            <a:pPr>
              <a:lnSpc>
                <a:spcPct val="50000"/>
              </a:lnSpc>
            </a:pPr>
            <a:endParaRPr lang="it-IT" dirty="0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/>
              <a:t>Size of the «</a:t>
            </a:r>
            <a:r>
              <a:rPr lang="it-IT" dirty="0" err="1"/>
              <a:t>speculation</a:t>
            </a:r>
            <a:r>
              <a:rPr lang="it-IT" dirty="0"/>
              <a:t> window»</a:t>
            </a:r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triggered</a:t>
            </a:r>
            <a:r>
              <a:rPr lang="it-IT" dirty="0"/>
              <a:t> by the MPX </a:t>
            </a:r>
            <a:r>
              <a:rPr lang="it-IT" dirty="0" err="1"/>
              <a:t>instruction</a:t>
            </a:r>
            <a:r>
              <a:rPr lang="it-IT" dirty="0"/>
              <a:t> set</a:t>
            </a:r>
          </a:p>
          <a:p>
            <a:pPr>
              <a:lnSpc>
                <a:spcPct val="50000"/>
              </a:lnSpc>
            </a:pPr>
            <a:endParaRPr lang="it-IT" dirty="0"/>
          </a:p>
          <a:p>
            <a:pPr marL="342900" indent="-342900">
              <a:lnSpc>
                <a:spcPct val="150000"/>
              </a:lnSpc>
              <a:buFont typeface="Arial" charset="2"/>
              <a:buChar char="•"/>
            </a:pPr>
            <a:r>
              <a:rPr lang="it-IT" dirty="0" err="1"/>
              <a:t>Stopping</a:t>
            </a:r>
            <a:r>
              <a:rPr lang="it-IT" dirty="0"/>
              <a:t> </a:t>
            </a:r>
            <a:r>
              <a:rPr lang="it-IT" dirty="0" err="1"/>
              <a:t>speculation</a:t>
            </a:r>
            <a:r>
              <a:rPr lang="it-IT" dirty="0"/>
              <a:t> with </a:t>
            </a:r>
            <a:r>
              <a:rPr lang="it-IT" dirty="0" err="1">
                <a:latin typeface="Courier New"/>
              </a:rPr>
              <a:t>lfence</a:t>
            </a:r>
            <a:endParaRPr lang="it-IT">
              <a:latin typeface="Courier New"/>
            </a:endParaRPr>
          </a:p>
          <a:p>
            <a:pPr marL="457200" indent="-457200">
              <a:lnSpc>
                <a:spcPct val="150000"/>
              </a:lnSpc>
              <a:buAutoNum type="arabicPeriod" startAt="6"/>
            </a:pPr>
            <a:endParaRPr lang="it-IT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0644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Return stack buffer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RSB  length.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Snippet</a:t>
            </a:r>
            <a:r>
              <a:rPr lang="en-GB"/>
              <a:t>: Contains an increasing number of nested calls.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</a:t>
            </a:r>
          </a:p>
          <a:p>
            <a:pPr marL="457200" indent="-457200">
              <a:lnSpc>
                <a:spcPct val="220000"/>
              </a:lnSpc>
              <a:buFont typeface="+mj-lt"/>
              <a:buAutoNum type="arabicPeriod"/>
            </a:pPr>
            <a:r>
              <a:rPr lang="en-GB"/>
              <a:t> Intel Kaby Lake(7th gen) RSB size: 16 entries</a:t>
            </a:r>
          </a:p>
          <a:p>
            <a:pPr marL="457200" indent="-457200">
              <a:lnSpc>
                <a:spcPct val="220000"/>
              </a:lnSpc>
              <a:buFont typeface="+mj-lt"/>
              <a:buAutoNum type="arabicPeriod"/>
            </a:pPr>
            <a:r>
              <a:rPr lang="en-GB"/>
              <a:t>AMD </a:t>
            </a:r>
            <a:r>
              <a:rPr lang="en-GB" err="1"/>
              <a:t>Ryzen</a:t>
            </a:r>
            <a:r>
              <a:rPr lang="en-GB"/>
              <a:t> RSB size: 32 entries</a:t>
            </a:r>
          </a:p>
          <a:p>
            <a:pPr marL="457200" indent="-457200">
              <a:buFont typeface="+mj-lt"/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51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Return stack buffer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2F5FDF6-21A7-E844-BD99-AAE37C79A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4930" y="1498758"/>
            <a:ext cx="4619070" cy="4515962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AF7802-8D3B-F54A-B588-8C5B17E0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2326"/>
            <a:ext cx="4628717" cy="43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Nesting</a:t>
            </a:r>
            <a:r>
              <a:rPr lang="it-IT" dirty="0"/>
              <a:t> speculative </a:t>
            </a:r>
            <a:r>
              <a:rPr lang="it-IT" dirty="0" err="1"/>
              <a:t>execution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5902538" cy="45259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en-GB"/>
              <a:t> of </a:t>
            </a:r>
            <a:r>
              <a:rPr lang="it-IT"/>
              <a:t>Speculative </a:t>
            </a:r>
            <a:r>
              <a:rPr lang="it-IT" err="1"/>
              <a:t>execution</a:t>
            </a:r>
            <a:r>
              <a:rPr lang="it-IT"/>
              <a:t> </a:t>
            </a:r>
            <a:r>
              <a:rPr lang="it-IT" err="1"/>
              <a:t>along</a:t>
            </a:r>
            <a:r>
              <a:rPr lang="it-IT"/>
              <a:t> </a:t>
            </a:r>
            <a:r>
              <a:rPr lang="it-IT" err="1"/>
              <a:t>nested</a:t>
            </a:r>
            <a:r>
              <a:rPr lang="it-IT"/>
              <a:t> </a:t>
            </a:r>
            <a:r>
              <a:rPr lang="it-IT" err="1"/>
              <a:t>branches</a:t>
            </a:r>
            <a:r>
              <a:rPr lang="it-IT"/>
              <a:t>.</a:t>
            </a:r>
            <a:endParaRPr lang="en-GB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/>
              <a:t>Snippet</a:t>
            </a:r>
            <a:r>
              <a:rPr lang="en-GB"/>
              <a:t>: Contains three nested conditional branches.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UOPS_ISSUED.SLOW_LEA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 Indeed </a:t>
            </a:r>
            <a:r>
              <a:rPr lang="it-IT"/>
              <a:t>Speculative </a:t>
            </a:r>
            <a:r>
              <a:rPr lang="it-IT" err="1"/>
              <a:t>execution</a:t>
            </a:r>
            <a:r>
              <a:rPr lang="it-IT"/>
              <a:t> </a:t>
            </a:r>
            <a:r>
              <a:rPr lang="it-IT" err="1"/>
              <a:t>continues</a:t>
            </a:r>
            <a:r>
              <a:rPr lang="it-IT"/>
              <a:t> </a:t>
            </a:r>
            <a:r>
              <a:rPr lang="it-IT" err="1"/>
              <a:t>along</a:t>
            </a:r>
            <a:r>
              <a:rPr lang="it-IT"/>
              <a:t> </a:t>
            </a:r>
            <a:r>
              <a:rPr lang="it-IT" err="1"/>
              <a:t>trained</a:t>
            </a:r>
            <a:r>
              <a:rPr lang="it-IT"/>
              <a:t> </a:t>
            </a:r>
            <a:r>
              <a:rPr lang="it-IT" err="1"/>
              <a:t>branch</a:t>
            </a:r>
            <a:r>
              <a:rPr lang="it-IT"/>
              <a:t> targets for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branches</a:t>
            </a:r>
            <a:r>
              <a:rPr lang="it-IT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endParaRPr lang="it-IT"/>
          </a:p>
          <a:p>
            <a:endParaRPr lang="en-GB"/>
          </a:p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A9A327-A163-034B-8CF4-80579563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38" y="1272746"/>
            <a:ext cx="2784262" cy="4853417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439069D-BFF8-0F49-B5EE-8E269C62A7AF}"/>
              </a:ext>
            </a:extLst>
          </p:cNvPr>
          <p:cNvCxnSpPr>
            <a:cxnSpLocks/>
          </p:cNvCxnSpPr>
          <p:nvPr/>
        </p:nvCxnSpPr>
        <p:spPr>
          <a:xfrm flipH="1">
            <a:off x="8695427" y="4408098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7326577-09D6-9343-82CA-98C118F2B480}"/>
              </a:ext>
            </a:extLst>
          </p:cNvPr>
          <p:cNvCxnSpPr>
            <a:cxnSpLocks/>
          </p:cNvCxnSpPr>
          <p:nvPr/>
        </p:nvCxnSpPr>
        <p:spPr>
          <a:xfrm flipH="1">
            <a:off x="8704054" y="5095336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69A7B23-FFDC-814E-86FE-82B23857B475}"/>
              </a:ext>
            </a:extLst>
          </p:cNvPr>
          <p:cNvCxnSpPr>
            <a:cxnSpLocks/>
          </p:cNvCxnSpPr>
          <p:nvPr/>
        </p:nvCxnSpPr>
        <p:spPr>
          <a:xfrm flipH="1">
            <a:off x="8479767" y="5472023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184CC09-E14F-0C40-A856-6EE3BB55EA44}"/>
              </a:ext>
            </a:extLst>
          </p:cNvPr>
          <p:cNvCxnSpPr>
            <a:cxnSpLocks/>
          </p:cNvCxnSpPr>
          <p:nvPr/>
        </p:nvCxnSpPr>
        <p:spPr>
          <a:xfrm flipH="1">
            <a:off x="8255481" y="5814204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4AD6AE0-2EDD-034C-80B2-BB7FB74923FC}"/>
              </a:ext>
            </a:extLst>
          </p:cNvPr>
          <p:cNvCxnSpPr>
            <a:cxnSpLocks/>
          </p:cNvCxnSpPr>
          <p:nvPr/>
        </p:nvCxnSpPr>
        <p:spPr>
          <a:xfrm flipH="1">
            <a:off x="8200847" y="1470804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DD09BE6-5312-A840-BC6C-0999BA9F2683}"/>
              </a:ext>
            </a:extLst>
          </p:cNvPr>
          <p:cNvCxnSpPr>
            <a:cxnSpLocks/>
          </p:cNvCxnSpPr>
          <p:nvPr/>
        </p:nvCxnSpPr>
        <p:spPr>
          <a:xfrm flipH="1">
            <a:off x="8200847" y="1600200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Nesting</a:t>
            </a:r>
            <a:r>
              <a:rPr lang="it-IT" dirty="0"/>
              <a:t> speculative </a:t>
            </a:r>
            <a:r>
              <a:rPr lang="it-IT" dirty="0" err="1"/>
              <a:t>execution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8th-gen i7:</a:t>
            </a:r>
          </a:p>
          <a:p>
            <a:r>
              <a:rPr lang="it-IT"/>
              <a:t>UOPS_ISSUED.SLOW_LEA: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10.9791666667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0.203058215517</a:t>
            </a:r>
          </a:p>
          <a:p>
            <a:endParaRPr lang="it-IT"/>
          </a:p>
          <a:p>
            <a:r>
              <a:rPr lang="it-IT"/>
              <a:t>9th-gen i9:</a:t>
            </a:r>
          </a:p>
          <a:p>
            <a:r>
              <a:rPr lang="it-IT"/>
              <a:t>UOPS_ISSUED.SLOW_LEA: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11.22340425531915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0.41652706277557217</a:t>
            </a:r>
          </a:p>
          <a:p>
            <a:endParaRPr lang="it-IT"/>
          </a:p>
          <a:p>
            <a:r>
              <a:rPr lang="it-IT"/>
              <a:t>5th-gen i5:</a:t>
            </a:r>
          </a:p>
          <a:p>
            <a:r>
              <a:rPr lang="it-IT"/>
              <a:t>UOPS_ISSUED.SLOW_LEA: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13.9677419355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0.309408485375</a:t>
            </a:r>
          </a:p>
          <a:p>
            <a:endParaRPr lang="it-IT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5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F3318-5A2A-2C43-8C1A-79B5181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Exploiting</a:t>
            </a:r>
            <a:r>
              <a:rPr lang="it-IT" dirty="0"/>
              <a:t> </a:t>
            </a:r>
            <a:r>
              <a:rPr lang="it-IT" dirty="0" err="1"/>
              <a:t>physics</a:t>
            </a:r>
            <a:endParaRPr lang="en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DB3E39A-6486-F242-9152-FD88690BA34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323726" cy="84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/>
              <a:t>Side channel attacks </a:t>
            </a:r>
            <a:r>
              <a:rPr lang="it-IT"/>
              <a:t>take advantage of patterns in the information exhaust that machines and users constantly give off: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16E8AD-406B-FD4C-B82C-EFAA000C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32770"/>
            <a:ext cx="2877671" cy="1261097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31CAB473-BAE5-A447-95EE-219DFFBE1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19" y="4086037"/>
            <a:ext cx="3912845" cy="1835953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AECD3C8-5A4B-5345-888B-879AF15F1A84}"/>
              </a:ext>
            </a:extLst>
          </p:cNvPr>
          <p:cNvSpPr txBox="1"/>
          <p:nvPr/>
        </p:nvSpPr>
        <p:spPr>
          <a:xfrm>
            <a:off x="3429000" y="2632770"/>
            <a:ext cx="54405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Thermal camera </a:t>
            </a:r>
            <a:r>
              <a:rPr lang="it-IT" err="1"/>
              <a:t>capturing</a:t>
            </a:r>
            <a:r>
              <a:rPr lang="it-IT"/>
              <a:t> </a:t>
            </a:r>
            <a:r>
              <a:rPr lang="it-IT" err="1"/>
              <a:t>user’s</a:t>
            </a:r>
            <a:r>
              <a:rPr lang="it-IT"/>
              <a:t> </a:t>
            </a:r>
            <a:r>
              <a:rPr lang="it-IT" err="1"/>
              <a:t>fingerprints</a:t>
            </a:r>
            <a:endParaRPr lang="it-IT">
              <a:cs typeface="Calibri"/>
            </a:endParaRPr>
          </a:p>
        </p:txBody>
      </p:sp>
      <p:sp>
        <p:nvSpPr>
          <p:cNvPr id="8" name="CasellaDiTesto 8">
            <a:extLst>
              <a:ext uri="{FF2B5EF4-FFF2-40B4-BE49-F238E27FC236}">
                <a16:creationId xmlns:a16="http://schemas.microsoft.com/office/drawing/2014/main" id="{50BCA91F-1DA9-B940-A5E8-0F167E97EE52}"/>
              </a:ext>
            </a:extLst>
          </p:cNvPr>
          <p:cNvSpPr txBox="1"/>
          <p:nvPr/>
        </p:nvSpPr>
        <p:spPr>
          <a:xfrm>
            <a:off x="457200" y="4332514"/>
            <a:ext cx="449951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Using </a:t>
            </a:r>
            <a:r>
              <a:rPr lang="it-IT" err="1"/>
              <a:t>phone’s</a:t>
            </a:r>
            <a:r>
              <a:rPr lang="it-IT"/>
              <a:t> </a:t>
            </a:r>
            <a:r>
              <a:rPr lang="it-IT" err="1"/>
              <a:t>microphones</a:t>
            </a:r>
            <a:r>
              <a:rPr lang="it-IT"/>
              <a:t> and speakers to </a:t>
            </a:r>
            <a:r>
              <a:rPr lang="it-IT" err="1"/>
              <a:t>retrieve</a:t>
            </a:r>
            <a:r>
              <a:rPr lang="it-IT"/>
              <a:t> </a:t>
            </a:r>
            <a:r>
              <a:rPr lang="it-IT" err="1"/>
              <a:t>touchscreen</a:t>
            </a:r>
            <a:r>
              <a:rPr lang="it-IT"/>
              <a:t> </a:t>
            </a:r>
            <a:r>
              <a:rPr lang="it-IT" err="1"/>
              <a:t>inputs</a:t>
            </a:r>
            <a:endParaRPr lang="it-IT">
              <a:cs typeface="Calibri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17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Flushing</a:t>
            </a:r>
            <a:r>
              <a:rPr lang="it-IT" dirty="0"/>
              <a:t> the cache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3661531" cy="4525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en-GB"/>
              <a:t> of </a:t>
            </a:r>
            <a:r>
              <a:rPr lang="it-IT" err="1"/>
              <a:t>clflush</a:t>
            </a:r>
            <a:r>
              <a:rPr lang="it-IT"/>
              <a:t> </a:t>
            </a:r>
            <a:r>
              <a:rPr lang="it-IT" err="1"/>
              <a:t>when</a:t>
            </a:r>
            <a:r>
              <a:rPr lang="it-IT"/>
              <a:t> </a:t>
            </a:r>
            <a:r>
              <a:rPr lang="it-IT" err="1"/>
              <a:t>executed</a:t>
            </a:r>
            <a:r>
              <a:rPr lang="it-IT"/>
              <a:t> </a:t>
            </a:r>
            <a:r>
              <a:rPr lang="it-IT" err="1"/>
              <a:t>speculatively</a:t>
            </a:r>
            <a:r>
              <a:rPr lang="it-IT"/>
              <a:t>. 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2 Snippets</a:t>
            </a:r>
            <a:r>
              <a:rPr lang="en-GB"/>
              <a:t>: 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CYCLES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 Through </a:t>
            </a:r>
            <a:r>
              <a:rPr lang="en-GB" err="1"/>
              <a:t>clflush</a:t>
            </a:r>
            <a:r>
              <a:rPr lang="en-GB"/>
              <a:t>, the attacker cannot extend the speculation window.</a:t>
            </a:r>
          </a:p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15D5AA-D4B8-B84D-9636-AB30B94D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03" y="1276710"/>
            <a:ext cx="2418032" cy="47376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D8D29A1-29BB-CF45-B37E-3DA90E7C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36" y="1276709"/>
            <a:ext cx="2536164" cy="473769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1B934DB-C337-724C-887D-FA7430AFA585}"/>
              </a:ext>
            </a:extLst>
          </p:cNvPr>
          <p:cNvCxnSpPr>
            <a:cxnSpLocks/>
          </p:cNvCxnSpPr>
          <p:nvPr/>
        </p:nvCxnSpPr>
        <p:spPr>
          <a:xfrm flipH="1">
            <a:off x="5434644" y="1777042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896878E-DD64-454D-8B9F-8EFC2C161419}"/>
              </a:ext>
            </a:extLst>
          </p:cNvPr>
          <p:cNvCxnSpPr>
            <a:cxnSpLocks/>
          </p:cNvCxnSpPr>
          <p:nvPr/>
        </p:nvCxnSpPr>
        <p:spPr>
          <a:xfrm flipH="1">
            <a:off x="7875918" y="1782793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33B802-CFC0-7845-AE64-F38101F90E21}"/>
              </a:ext>
            </a:extLst>
          </p:cNvPr>
          <p:cNvCxnSpPr>
            <a:cxnSpLocks/>
          </p:cNvCxnSpPr>
          <p:nvPr/>
        </p:nvCxnSpPr>
        <p:spPr>
          <a:xfrm flipH="1">
            <a:off x="5814205" y="2147978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C2DA21B-CA72-1149-BB56-F16EEDA75544}"/>
              </a:ext>
            </a:extLst>
          </p:cNvPr>
          <p:cNvCxnSpPr>
            <a:cxnSpLocks/>
          </p:cNvCxnSpPr>
          <p:nvPr/>
        </p:nvCxnSpPr>
        <p:spPr>
          <a:xfrm flipH="1">
            <a:off x="7795405" y="4548996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50C9741-DB49-CB4C-9BC8-651AE1FDFD6D}"/>
              </a:ext>
            </a:extLst>
          </p:cNvPr>
          <p:cNvCxnSpPr>
            <a:cxnSpLocks/>
          </p:cNvCxnSpPr>
          <p:nvPr/>
        </p:nvCxnSpPr>
        <p:spPr>
          <a:xfrm flipH="1">
            <a:off x="5434644" y="4701397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52B395-822D-4C4A-9C4E-D37B71342FD7}"/>
              </a:ext>
            </a:extLst>
          </p:cNvPr>
          <p:cNvSpPr txBox="1"/>
          <p:nvPr/>
        </p:nvSpPr>
        <p:spPr>
          <a:xfrm>
            <a:off x="5773239" y="1846975"/>
            <a:ext cx="83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accent6"/>
                </a:solidFill>
              </a:rPr>
              <a:t>Cached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B1DB008-AB42-CE42-8EDB-213AE90D06D8}"/>
              </a:ext>
            </a:extLst>
          </p:cNvPr>
          <p:cNvCxnSpPr>
            <a:cxnSpLocks/>
          </p:cNvCxnSpPr>
          <p:nvPr/>
        </p:nvCxnSpPr>
        <p:spPr>
          <a:xfrm flipH="1">
            <a:off x="5733692" y="5449020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884A6C-CC7D-544C-9BE8-5B937AB4D594}"/>
              </a:ext>
            </a:extLst>
          </p:cNvPr>
          <p:cNvCxnSpPr>
            <a:cxnSpLocks/>
          </p:cNvCxnSpPr>
          <p:nvPr/>
        </p:nvCxnSpPr>
        <p:spPr>
          <a:xfrm flipH="1">
            <a:off x="8243978" y="5377133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0549908-D991-3145-B109-F4BE3527B9DA}"/>
              </a:ext>
            </a:extLst>
          </p:cNvPr>
          <p:cNvSpPr txBox="1"/>
          <p:nvPr/>
        </p:nvSpPr>
        <p:spPr>
          <a:xfrm>
            <a:off x="5583700" y="5095428"/>
            <a:ext cx="114227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accent6"/>
                </a:solidFill>
              </a:rPr>
              <a:t>Final load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9BD1E83-E764-B647-B660-27939AF2A960}"/>
              </a:ext>
            </a:extLst>
          </p:cNvPr>
          <p:cNvSpPr txBox="1"/>
          <p:nvPr/>
        </p:nvSpPr>
        <p:spPr>
          <a:xfrm>
            <a:off x="8019691" y="4988938"/>
            <a:ext cx="114227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accent6"/>
                </a:solidFill>
              </a:rPr>
              <a:t>Final load</a:t>
            </a:r>
          </a:p>
        </p:txBody>
      </p:sp>
    </p:spTree>
    <p:extLst>
      <p:ext uri="{BB962C8B-B14F-4D97-AF65-F5344CB8AC3E}">
        <p14:creationId xmlns:p14="http://schemas.microsoft.com/office/powerpoint/2010/main" val="126061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Flushing</a:t>
            </a:r>
            <a:r>
              <a:rPr lang="it-IT" dirty="0"/>
              <a:t> the cache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 fontScale="55000" lnSpcReduction="20000"/>
          </a:bodyPr>
          <a:lstStyle/>
          <a:p>
            <a:r>
              <a:rPr lang="it-IT"/>
              <a:t>8th-gen i7:</a:t>
            </a:r>
          </a:p>
          <a:p>
            <a:r>
              <a:rPr lang="it-IT" err="1"/>
              <a:t>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389.516563147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17.8364212896</a:t>
            </a:r>
          </a:p>
          <a:p>
            <a:r>
              <a:rPr lang="it-IT" err="1"/>
              <a:t>Uncached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624.385427666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53.5677715102</a:t>
            </a:r>
          </a:p>
          <a:p>
            <a:endParaRPr lang="it-IT"/>
          </a:p>
          <a:p>
            <a:r>
              <a:rPr lang="it-IT"/>
              <a:t>9th-gen i9:</a:t>
            </a:r>
          </a:p>
          <a:p>
            <a:r>
              <a:rPr lang="it-IT" err="1"/>
              <a:t>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412.92967818831943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45.06317709276406</a:t>
            </a:r>
          </a:p>
          <a:p>
            <a:r>
              <a:rPr lang="it-IT" err="1"/>
              <a:t>Uncached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669.4697773064687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59.65902484667013</a:t>
            </a:r>
          </a:p>
          <a:p>
            <a:endParaRPr lang="it-IT"/>
          </a:p>
          <a:p>
            <a:r>
              <a:rPr lang="it-IT"/>
              <a:t>5th-gen i5:</a:t>
            </a:r>
          </a:p>
          <a:p>
            <a:r>
              <a:rPr lang="it-IT" err="1"/>
              <a:t>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</a:t>
            </a:r>
            <a:r>
              <a:rPr lang="it-IT" b="1" u="sng"/>
              <a:t> 253.261603376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9.87362778817</a:t>
            </a:r>
          </a:p>
          <a:p>
            <a:r>
              <a:rPr lang="it-IT" err="1"/>
              <a:t>Uncached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379.707112971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6.98324291595</a:t>
            </a:r>
          </a:p>
          <a:p>
            <a:endParaRPr lang="it-IT"/>
          </a:p>
          <a:p>
            <a:r>
              <a:rPr lang="it-IT"/>
              <a:t>3th-gen i5:</a:t>
            </a:r>
          </a:p>
          <a:p>
            <a:r>
              <a:rPr lang="it-IT" err="1"/>
              <a:t>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344.41492865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20.3631993288</a:t>
            </a:r>
          </a:p>
          <a:p>
            <a:r>
              <a:rPr lang="it-IT" err="1"/>
              <a:t>Uncached</a:t>
            </a:r>
            <a:r>
              <a:rPr lang="it-IT"/>
              <a:t>:</a:t>
            </a:r>
          </a:p>
          <a:p>
            <a:pPr lvl="1"/>
            <a:r>
              <a:rPr lang="it-IT"/>
              <a:t>CYCLES: </a:t>
            </a:r>
            <a:r>
              <a:rPr lang="it-IT" err="1"/>
              <a:t>average</a:t>
            </a:r>
            <a:r>
              <a:rPr lang="it-IT"/>
              <a:t>: </a:t>
            </a:r>
            <a:r>
              <a:rPr lang="it-IT" b="1" u="sng"/>
              <a:t>577.40247678</a:t>
            </a:r>
            <a:r>
              <a:rPr lang="it-IT"/>
              <a:t>, </a:t>
            </a:r>
            <a:r>
              <a:rPr lang="it-IT" err="1"/>
              <a:t>std</a:t>
            </a:r>
            <a:r>
              <a:rPr lang="it-IT"/>
              <a:t> </a:t>
            </a:r>
            <a:r>
              <a:rPr lang="it-IT" err="1"/>
              <a:t>deviation</a:t>
            </a:r>
            <a:r>
              <a:rPr lang="it-IT"/>
              <a:t>: 35.1792261217</a:t>
            </a:r>
          </a:p>
          <a:p>
            <a:endParaRPr lang="it-IT"/>
          </a:p>
          <a:p>
            <a:endParaRPr lang="it-IT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0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conditional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it-IT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Speculation window size, </a:t>
            </a:r>
            <a:r>
              <a:rPr lang="it-IT" err="1"/>
              <a:t>depending</a:t>
            </a:r>
            <a:r>
              <a:rPr lang="it-IT"/>
              <a:t> on the </a:t>
            </a:r>
            <a:r>
              <a:rPr lang="it-IT" err="1"/>
              <a:t>type</a:t>
            </a:r>
            <a:r>
              <a:rPr lang="it-IT"/>
              <a:t> of </a:t>
            </a:r>
            <a:r>
              <a:rPr lang="it-IT" err="1"/>
              <a:t>instructions</a:t>
            </a:r>
            <a:r>
              <a:rPr lang="it-IT"/>
              <a:t> </a:t>
            </a:r>
            <a:r>
              <a:rPr lang="it-IT" err="1"/>
              <a:t>needed</a:t>
            </a:r>
            <a:r>
              <a:rPr lang="it-IT"/>
              <a:t> to </a:t>
            </a:r>
            <a:r>
              <a:rPr lang="it-IT" err="1"/>
              <a:t>resolve</a:t>
            </a:r>
            <a:r>
              <a:rPr lang="it-IT"/>
              <a:t> the </a:t>
            </a:r>
            <a:r>
              <a:rPr lang="it-IT" err="1"/>
              <a:t>branch</a:t>
            </a:r>
            <a:r>
              <a:rPr lang="it-IT"/>
              <a:t>.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2 Snippets</a:t>
            </a:r>
            <a:r>
              <a:rPr lang="en-GB"/>
              <a:t>: </a:t>
            </a:r>
          </a:p>
          <a:p>
            <a:pPr marL="457200" indent="-457200" algn="just">
              <a:lnSpc>
                <a:spcPct val="220000"/>
              </a:lnSpc>
              <a:buFont typeface="+mj-lt"/>
              <a:buAutoNum type="arabicPeriod"/>
            </a:pPr>
            <a:r>
              <a:rPr lang="it-IT"/>
              <a:t>v1_cond, trigger of speculative </a:t>
            </a:r>
            <a:r>
              <a:rPr lang="it-IT" err="1"/>
              <a:t>execution</a:t>
            </a:r>
            <a:r>
              <a:rPr lang="it-IT"/>
              <a:t>. </a:t>
            </a:r>
          </a:p>
          <a:p>
            <a:pPr marL="457200" indent="-457200" algn="just">
              <a:lnSpc>
                <a:spcPct val="220000"/>
              </a:lnSpc>
              <a:buFont typeface="+mj-lt"/>
              <a:buAutoNum type="arabicPeriod"/>
            </a:pPr>
            <a:r>
              <a:rPr lang="it-IT"/>
              <a:t>v1_nocond, baseline with no </a:t>
            </a:r>
            <a:r>
              <a:rPr lang="it-IT" err="1"/>
              <a:t>condition</a:t>
            </a:r>
            <a:r>
              <a:rPr lang="it-IT"/>
              <a:t>.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CYCLES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3917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conditional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E6692D-D001-244B-8C29-A881401C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6" y="1429111"/>
            <a:ext cx="8011968" cy="46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conditional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36B9F8E-214D-D448-8468-71E50243E436}"/>
              </a:ext>
            </a:extLst>
          </p:cNvPr>
          <p:cNvGraphicFramePr>
            <a:graphicFrameLocks noGrp="1"/>
          </p:cNvGraphicFramePr>
          <p:nvPr/>
        </p:nvGraphicFramePr>
        <p:xfrm>
          <a:off x="0" y="1300480"/>
          <a:ext cx="9143999" cy="482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224">
                  <a:extLst>
                    <a:ext uri="{9D8B030D-6E8A-4147-A177-3AD203B41FA5}">
                      <a16:colId xmlns:a16="http://schemas.microsoft.com/office/drawing/2014/main" val="1409668593"/>
                    </a:ext>
                  </a:extLst>
                </a:gridCol>
                <a:gridCol w="1430698">
                  <a:extLst>
                    <a:ext uri="{9D8B030D-6E8A-4147-A177-3AD203B41FA5}">
                      <a16:colId xmlns:a16="http://schemas.microsoft.com/office/drawing/2014/main" val="3257650401"/>
                    </a:ext>
                  </a:extLst>
                </a:gridCol>
                <a:gridCol w="1430698">
                  <a:extLst>
                    <a:ext uri="{9D8B030D-6E8A-4147-A177-3AD203B41FA5}">
                      <a16:colId xmlns:a16="http://schemas.microsoft.com/office/drawing/2014/main" val="2120459939"/>
                    </a:ext>
                  </a:extLst>
                </a:gridCol>
                <a:gridCol w="1508630">
                  <a:extLst>
                    <a:ext uri="{9D8B030D-6E8A-4147-A177-3AD203B41FA5}">
                      <a16:colId xmlns:a16="http://schemas.microsoft.com/office/drawing/2014/main" val="1670699345"/>
                    </a:ext>
                  </a:extLst>
                </a:gridCol>
                <a:gridCol w="1644749">
                  <a:extLst>
                    <a:ext uri="{9D8B030D-6E8A-4147-A177-3AD203B41FA5}">
                      <a16:colId xmlns:a16="http://schemas.microsoft.com/office/drawing/2014/main" val="1967201503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Conditional</a:t>
                      </a: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9th-gen i9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8th-gen 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5th-gen 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3th-gen i5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83379"/>
                  </a:ext>
                </a:extLst>
              </a:tr>
              <a:tr h="380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94062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75956"/>
                  </a:ext>
                </a:extLst>
              </a:tr>
              <a:tr h="5960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93464"/>
                  </a:ext>
                </a:extLst>
              </a:tr>
              <a:tr h="380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49072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442612"/>
                  </a:ext>
                </a:extLst>
              </a:tr>
              <a:tr h="5960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6093"/>
                  </a:ext>
                </a:extLst>
              </a:tr>
              <a:tr h="380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4504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422048"/>
                  </a:ext>
                </a:extLst>
              </a:tr>
              <a:tr h="8232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uncached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3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store</a:t>
            </a:r>
            <a:r>
              <a:rPr lang="it-IT" dirty="0"/>
              <a:t> to load </a:t>
            </a:r>
            <a:r>
              <a:rPr lang="it-IT" dirty="0" err="1"/>
              <a:t>forwarding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en-GB"/>
              <a:t> of a failed store to load forwarding.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Snippet</a:t>
            </a:r>
            <a:r>
              <a:rPr lang="en-GB"/>
              <a:t>: Contains sequence of store and load operations.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UOPS_EXECUTED and UOPS_RETIRED.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 A failed store-to-load forwarding creates a situation similar to speculative execution results being discarded because of a </a:t>
            </a:r>
            <a:r>
              <a:rPr lang="en-GB" err="1"/>
              <a:t>mispredicted</a:t>
            </a:r>
            <a:r>
              <a:rPr lang="en-GB"/>
              <a:t> branch.</a:t>
            </a:r>
          </a:p>
        </p:txBody>
      </p:sp>
    </p:spTree>
    <p:extLst>
      <p:ext uri="{BB962C8B-B14F-4D97-AF65-F5344CB8AC3E}">
        <p14:creationId xmlns:p14="http://schemas.microsoft.com/office/powerpoint/2010/main" val="98273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store</a:t>
            </a:r>
            <a:r>
              <a:rPr lang="it-IT" dirty="0"/>
              <a:t> to load </a:t>
            </a:r>
            <a:r>
              <a:rPr lang="it-IT" dirty="0" err="1"/>
              <a:t>forwarding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1"/>
            <a:ext cx="8323726" cy="3998460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515A6E-BEB5-AC42-87C0-A6DF62CC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764"/>
            <a:ext cx="9144000" cy="49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</a:t>
            </a:r>
            <a:r>
              <a:rPr lang="it-IT" dirty="0" err="1"/>
              <a:t>window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: </a:t>
            </a:r>
            <a:r>
              <a:rPr lang="it-IT" dirty="0" err="1"/>
              <a:t>store</a:t>
            </a:r>
            <a:r>
              <a:rPr lang="it-IT" dirty="0"/>
              <a:t> to load </a:t>
            </a:r>
            <a:r>
              <a:rPr lang="it-IT" dirty="0" err="1"/>
              <a:t>forwarding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EA3C36-4D9E-9B40-A505-FAFFD505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0" y="1335675"/>
            <a:ext cx="8056604" cy="47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8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stopper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5583065" cy="452596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Verify that </a:t>
            </a:r>
            <a:r>
              <a:rPr lang="en-GB" err="1"/>
              <a:t>lfence</a:t>
            </a:r>
            <a:r>
              <a:rPr lang="en-GB"/>
              <a:t> stops speculative execution.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Snippet</a:t>
            </a:r>
            <a:r>
              <a:rPr lang="en-GB"/>
              <a:t>: 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UOPS_EXECUTED.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 </a:t>
            </a:r>
            <a:r>
              <a:rPr lang="it-IT" err="1"/>
              <a:t>Executed</a:t>
            </a:r>
            <a:r>
              <a:rPr lang="it-IT"/>
              <a:t> </a:t>
            </a:r>
            <a:r>
              <a:rPr lang="el-GR"/>
              <a:t>μ</a:t>
            </a:r>
            <a:r>
              <a:rPr lang="it-IT" err="1"/>
              <a:t>ops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among</a:t>
            </a:r>
            <a:r>
              <a:rPr lang="it-IT"/>
              <a:t> the test </a:t>
            </a:r>
            <a:r>
              <a:rPr lang="it-IT" err="1"/>
              <a:t>runs</a:t>
            </a:r>
            <a:r>
              <a:rPr lang="it-IT"/>
              <a:t>, </a:t>
            </a:r>
            <a:r>
              <a:rPr lang="it-IT" err="1"/>
              <a:t>irrespective</a:t>
            </a:r>
            <a:r>
              <a:rPr lang="it-IT"/>
              <a:t> of the </a:t>
            </a:r>
            <a:r>
              <a:rPr lang="it-IT" err="1"/>
              <a:t>number</a:t>
            </a:r>
            <a:r>
              <a:rPr lang="it-IT"/>
              <a:t> of </a:t>
            </a:r>
            <a:r>
              <a:rPr lang="it-IT" err="1"/>
              <a:t>instructions</a:t>
            </a:r>
            <a:r>
              <a:rPr lang="it-IT"/>
              <a:t> following </a:t>
            </a:r>
            <a:r>
              <a:rPr lang="it-IT" err="1"/>
              <a:t>lfence</a:t>
            </a:r>
            <a:r>
              <a:rPr lang="it-IT"/>
              <a:t>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2D301D-6CEF-F549-87A6-37D55035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02" y="1259457"/>
            <a:ext cx="3150798" cy="486529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9C81038-B9C7-4D4F-B373-23B92D8A72F9}"/>
              </a:ext>
            </a:extLst>
          </p:cNvPr>
          <p:cNvCxnSpPr>
            <a:cxnSpLocks/>
          </p:cNvCxnSpPr>
          <p:nvPr/>
        </p:nvCxnSpPr>
        <p:spPr>
          <a:xfrm flipH="1">
            <a:off x="7065037" y="3036499"/>
            <a:ext cx="4485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13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Speculation</a:t>
            </a:r>
            <a:r>
              <a:rPr lang="it-IT" dirty="0"/>
              <a:t> stopper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21E58A-CB11-0442-A6D6-0B751970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93" y="1286773"/>
            <a:ext cx="6414814" cy="48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60760B7-3B9E-484C-8947-DEB5C0BB8F5A}"/>
              </a:ext>
            </a:extLst>
          </p:cNvPr>
          <p:cNvSpPr/>
          <p:nvPr/>
        </p:nvSpPr>
        <p:spPr>
          <a:xfrm>
            <a:off x="4185224" y="3630025"/>
            <a:ext cx="1371603" cy="46808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A138FB6-B78F-DD4E-9F97-F40624B0277D}"/>
              </a:ext>
            </a:extLst>
          </p:cNvPr>
          <p:cNvSpPr/>
          <p:nvPr/>
        </p:nvSpPr>
        <p:spPr>
          <a:xfrm>
            <a:off x="555170" y="3162457"/>
            <a:ext cx="1373419" cy="1403229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F29C6A-5C0B-6746-BD9D-C2434BC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Focusing</a:t>
            </a:r>
            <a:r>
              <a:rPr lang="it-IT" dirty="0"/>
              <a:t> on time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7FC58E-6DBA-7244-AB56-E8A9CCAF9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1137162"/>
          </a:xfrm>
        </p:spPr>
        <p:txBody>
          <a:bodyPr>
            <a:normAutofit/>
          </a:bodyPr>
          <a:lstStyle/>
          <a:p>
            <a:r>
              <a:rPr lang="it-IT"/>
              <a:t>Cache side-</a:t>
            </a:r>
            <a:r>
              <a:rPr lang="it-IT" err="1"/>
              <a:t>channel</a:t>
            </a:r>
            <a:r>
              <a:rPr lang="it-IT"/>
              <a:t> </a:t>
            </a:r>
            <a:r>
              <a:rPr lang="it-IT" err="1"/>
              <a:t>attacks</a:t>
            </a:r>
            <a:r>
              <a:rPr lang="it-IT"/>
              <a:t>: </a:t>
            </a:r>
            <a:r>
              <a:rPr lang="it-IT" b="1" err="1"/>
              <a:t>prime+probe</a:t>
            </a:r>
            <a:r>
              <a:rPr lang="it-IT" b="1"/>
              <a:t>, </a:t>
            </a:r>
            <a:r>
              <a:rPr lang="it-IT" b="1" err="1"/>
              <a:t>evict+probe</a:t>
            </a:r>
            <a:r>
              <a:rPr lang="it-IT" b="1"/>
              <a:t>, </a:t>
            </a:r>
            <a:r>
              <a:rPr lang="it-IT" b="1" err="1"/>
              <a:t>flush+reload</a:t>
            </a:r>
            <a:endParaRPr lang="it-IT" b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94D17A-CD4F-2249-8010-407A1097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4335"/>
            <a:ext cx="1607457" cy="16074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7B2E8E7-649C-104F-9811-66F12864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49" y="3064333"/>
            <a:ext cx="1607457" cy="16074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64E1A50-A250-894F-8910-3B038C05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98" y="3064333"/>
            <a:ext cx="1607457" cy="160745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FEF0356-FC84-8D42-AB3E-E8A59798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0" y="4671792"/>
            <a:ext cx="422729" cy="42272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F472996-3563-C644-AD78-EB2F9FC1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83" y="4671789"/>
            <a:ext cx="422729" cy="42272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C7D04A-38DB-1943-8F4A-3637B5CE00A7}"/>
              </a:ext>
            </a:extLst>
          </p:cNvPr>
          <p:cNvSpPr txBox="1"/>
          <p:nvPr/>
        </p:nvSpPr>
        <p:spPr>
          <a:xfrm>
            <a:off x="977899" y="4725190"/>
            <a:ext cx="108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Attacker</a:t>
            </a:r>
            <a:endParaRPr lang="it-IT"/>
          </a:p>
          <a:p>
            <a:r>
              <a:rPr lang="it-IT" err="1"/>
              <a:t>flush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75D322-78A9-0B47-9C9C-D30B7AC586E9}"/>
              </a:ext>
            </a:extLst>
          </p:cNvPr>
          <p:cNvSpPr txBox="1"/>
          <p:nvPr/>
        </p:nvSpPr>
        <p:spPr>
          <a:xfrm>
            <a:off x="4629730" y="4725186"/>
            <a:ext cx="114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Attacker</a:t>
            </a:r>
            <a:endParaRPr lang="it-IT"/>
          </a:p>
          <a:p>
            <a:r>
              <a:rPr lang="it-IT" err="1"/>
              <a:t>reload</a:t>
            </a:r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DFB1891-9A41-244B-B702-99F231A2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850" y="4621443"/>
            <a:ext cx="523418" cy="5234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DAFB704-432D-9A4C-9698-CD0BDCA5E852}"/>
              </a:ext>
            </a:extLst>
          </p:cNvPr>
          <p:cNvSpPr txBox="1"/>
          <p:nvPr/>
        </p:nvSpPr>
        <p:spPr>
          <a:xfrm>
            <a:off x="2775804" y="4725186"/>
            <a:ext cx="137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Victim</a:t>
            </a:r>
            <a:endParaRPr lang="it-IT"/>
          </a:p>
          <a:p>
            <a:r>
              <a:rPr lang="it-IT" err="1"/>
              <a:t>accesses</a:t>
            </a:r>
            <a:endParaRPr lang="it-IT"/>
          </a:p>
          <a:p>
            <a:r>
              <a:rPr lang="it-IT"/>
              <a:t>or </a:t>
            </a:r>
            <a:r>
              <a:rPr lang="it-IT" err="1"/>
              <a:t>doesn’t</a:t>
            </a:r>
            <a:r>
              <a:rPr lang="it-IT"/>
              <a:t> </a:t>
            </a:r>
            <a:r>
              <a:rPr lang="it-IT" err="1"/>
              <a:t>accesses</a:t>
            </a:r>
            <a:endParaRPr lang="it-IT"/>
          </a:p>
        </p:txBody>
      </p:sp>
      <p:pic>
        <p:nvPicPr>
          <p:cNvPr id="23" name="Elemento grafico 22" descr="questionmark1">
            <a:extLst>
              <a:ext uri="{FF2B5EF4-FFF2-40B4-BE49-F238E27FC236}">
                <a16:creationId xmlns:a16="http://schemas.microsoft.com/office/drawing/2014/main" id="{1007F129-40A0-7A41-9490-C265F231B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069" y="3493161"/>
            <a:ext cx="741815" cy="741815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41096E7-0649-A244-A1F7-E8E3E0B715E7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5674755" y="3868062"/>
            <a:ext cx="1705760" cy="910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6589524-B31B-0C40-AF7E-F60C747A5F84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>
          <a:xfrm flipV="1">
            <a:off x="5674755" y="2957657"/>
            <a:ext cx="1705760" cy="91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887A77-E42A-3E44-9E8B-1FDA691CBBFD}"/>
              </a:ext>
            </a:extLst>
          </p:cNvPr>
          <p:cNvSpPr txBox="1"/>
          <p:nvPr/>
        </p:nvSpPr>
        <p:spPr>
          <a:xfrm>
            <a:off x="7380515" y="2634491"/>
            <a:ext cx="130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Victim</a:t>
            </a:r>
            <a:r>
              <a:rPr lang="it-IT"/>
              <a:t> </a:t>
            </a:r>
            <a:r>
              <a:rPr lang="it-IT" err="1"/>
              <a:t>accessed</a:t>
            </a:r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90C63FD-FB98-8E43-9597-C3197D983F5F}"/>
              </a:ext>
            </a:extLst>
          </p:cNvPr>
          <p:cNvSpPr txBox="1"/>
          <p:nvPr/>
        </p:nvSpPr>
        <p:spPr>
          <a:xfrm>
            <a:off x="7380515" y="4455302"/>
            <a:ext cx="140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Victim</a:t>
            </a:r>
            <a:r>
              <a:rPr lang="it-IT"/>
              <a:t> </a:t>
            </a:r>
            <a:r>
              <a:rPr lang="it-IT" err="1"/>
              <a:t>didn’t</a:t>
            </a:r>
            <a:r>
              <a:rPr lang="it-IT"/>
              <a:t> </a:t>
            </a:r>
            <a:r>
              <a:rPr lang="it-IT" err="1"/>
              <a:t>access</a:t>
            </a:r>
            <a:endParaRPr lang="it-IT"/>
          </a:p>
        </p:txBody>
      </p:sp>
      <p:pic>
        <p:nvPicPr>
          <p:cNvPr id="40" name="Elemento grafico 39" descr="Orologio">
            <a:extLst>
              <a:ext uri="{FF2B5EF4-FFF2-40B4-BE49-F238E27FC236}">
                <a16:creationId xmlns:a16="http://schemas.microsoft.com/office/drawing/2014/main" id="{5045A381-8864-9542-8E89-0D4B7EA52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4652" y="3412859"/>
            <a:ext cx="914400" cy="91440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A1924B3-C25F-6745-B359-FE273CEABEFA}"/>
              </a:ext>
            </a:extLst>
          </p:cNvPr>
          <p:cNvSpPr txBox="1"/>
          <p:nvPr/>
        </p:nvSpPr>
        <p:spPr>
          <a:xfrm>
            <a:off x="5872347" y="3123829"/>
            <a:ext cx="119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Fast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FFA12E2-7834-A046-826A-DA4EE21A8949}"/>
              </a:ext>
            </a:extLst>
          </p:cNvPr>
          <p:cNvSpPr txBox="1"/>
          <p:nvPr/>
        </p:nvSpPr>
        <p:spPr>
          <a:xfrm>
            <a:off x="5872347" y="4270636"/>
            <a:ext cx="102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0411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Memory </a:t>
            </a:r>
            <a:r>
              <a:rPr lang="it-IT" dirty="0" err="1"/>
              <a:t>protection</a:t>
            </a:r>
            <a:r>
              <a:rPr lang="it-IT" dirty="0"/>
              <a:t> </a:t>
            </a:r>
            <a:r>
              <a:rPr lang="it-IT" dirty="0" err="1"/>
              <a:t>extension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5800881" cy="4525963"/>
          </a:xfrm>
        </p:spPr>
        <p:txBody>
          <a:bodyPr>
            <a:normAutofit fontScale="85000" lnSpcReduction="20000"/>
          </a:bodyPr>
          <a:lstStyle/>
          <a:p>
            <a:endParaRPr lang="it-IT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/>
              <a:t>Objective: Measure if and how much code following a bounds check instruction is speculatively executed.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/>
              <a:t>Snippet: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/>
              <a:t>Markers: </a:t>
            </a:r>
            <a:r>
              <a:rPr lang="it-IT"/>
              <a:t>UOPS_EXECUTED.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/>
              <a:t>Paper Results: Speculatively execute the marker instruction for a sled of up to 22NOPs.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35DB7E-1140-404B-BD72-6EED72F0A2E3}"/>
              </a:ext>
            </a:extLst>
          </p:cNvPr>
          <p:cNvSpPr txBox="1"/>
          <p:nvPr/>
        </p:nvSpPr>
        <p:spPr>
          <a:xfrm>
            <a:off x="243840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2E092E-D52D-9A4B-93BA-1EFE1A80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8" y="1254759"/>
            <a:ext cx="2932981" cy="4887249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E4A7F15-97E8-C74D-8136-F5B7A049E062}"/>
              </a:ext>
            </a:extLst>
          </p:cNvPr>
          <p:cNvCxnSpPr>
            <a:cxnSpLocks/>
          </p:cNvCxnSpPr>
          <p:nvPr/>
        </p:nvCxnSpPr>
        <p:spPr>
          <a:xfrm>
            <a:off x="5900468" y="3709359"/>
            <a:ext cx="491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1E16A8-5E86-0A40-BB4A-CEEB1A1A0437}"/>
              </a:ext>
            </a:extLst>
          </p:cNvPr>
          <p:cNvCxnSpPr>
            <a:cxnSpLocks/>
          </p:cNvCxnSpPr>
          <p:nvPr/>
        </p:nvCxnSpPr>
        <p:spPr>
          <a:xfrm>
            <a:off x="5900468" y="3965276"/>
            <a:ext cx="491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9C7B5CC-3EDE-F74F-BDCB-B253DA3EAC7C}"/>
              </a:ext>
            </a:extLst>
          </p:cNvPr>
          <p:cNvCxnSpPr>
            <a:cxnSpLocks/>
          </p:cNvCxnSpPr>
          <p:nvPr/>
        </p:nvCxnSpPr>
        <p:spPr>
          <a:xfrm>
            <a:off x="5900468" y="4974567"/>
            <a:ext cx="491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50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Memory </a:t>
            </a:r>
            <a:r>
              <a:rPr lang="it-IT" dirty="0" err="1"/>
              <a:t>protection</a:t>
            </a:r>
            <a:r>
              <a:rPr lang="it-IT" dirty="0"/>
              <a:t> </a:t>
            </a:r>
            <a:r>
              <a:rPr lang="it-IT" dirty="0" err="1"/>
              <a:t>extension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35DB7E-1140-404B-BD72-6EED72F0A2E3}"/>
              </a:ext>
            </a:extLst>
          </p:cNvPr>
          <p:cNvSpPr txBox="1"/>
          <p:nvPr/>
        </p:nvSpPr>
        <p:spPr>
          <a:xfrm>
            <a:off x="243840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6679FF4-024D-1545-BCE6-371F9751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32"/>
          <a:stretch/>
        </p:blipFill>
        <p:spPr>
          <a:xfrm>
            <a:off x="1788265" y="1474187"/>
            <a:ext cx="5223670" cy="4457824"/>
          </a:xfrm>
        </p:spPr>
      </p:pic>
    </p:spTree>
    <p:extLst>
      <p:ext uri="{BB962C8B-B14F-4D97-AF65-F5344CB8AC3E}">
        <p14:creationId xmlns:p14="http://schemas.microsoft.com/office/powerpoint/2010/main" val="53056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Memory </a:t>
            </a:r>
            <a:r>
              <a:rPr lang="it-IT" dirty="0" err="1"/>
              <a:t>protection</a:t>
            </a:r>
            <a:r>
              <a:rPr lang="it-IT" dirty="0"/>
              <a:t> </a:t>
            </a:r>
            <a:r>
              <a:rPr lang="it-IT" dirty="0" err="1"/>
              <a:t>extension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35DB7E-1140-404B-BD72-6EED72F0A2E3}"/>
              </a:ext>
            </a:extLst>
          </p:cNvPr>
          <p:cNvSpPr txBox="1"/>
          <p:nvPr/>
        </p:nvSpPr>
        <p:spPr>
          <a:xfrm>
            <a:off x="243840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192B4E-5180-D240-8D4F-538F934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60" y="1282262"/>
            <a:ext cx="6889479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Issued</a:t>
            </a:r>
            <a:r>
              <a:rPr lang="it-IT" dirty="0"/>
              <a:t> vs </a:t>
            </a:r>
            <a:r>
              <a:rPr lang="it-IT" dirty="0" err="1"/>
              <a:t>execute</a:t>
            </a:r>
            <a:r>
              <a:rPr lang="it-IT" dirty="0"/>
              <a:t>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it-IT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UOPS_ISSUED counters can be </a:t>
            </a:r>
            <a:r>
              <a:rPr lang="it-IT" err="1"/>
              <a:t>confidently</a:t>
            </a:r>
            <a:r>
              <a:rPr lang="it-IT"/>
              <a:t> </a:t>
            </a:r>
            <a:r>
              <a:rPr lang="it-IT" err="1"/>
              <a:t>used</a:t>
            </a:r>
            <a:r>
              <a:rPr lang="it-IT"/>
              <a:t> to indicate speculative </a:t>
            </a:r>
            <a:r>
              <a:rPr lang="it-IT" err="1"/>
              <a:t>execution</a:t>
            </a:r>
            <a:r>
              <a:rPr lang="it-IT"/>
              <a:t>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Snippet</a:t>
            </a:r>
            <a:r>
              <a:rPr lang="en-GB"/>
              <a:t>: </a:t>
            </a:r>
            <a:r>
              <a:rPr lang="it-IT"/>
              <a:t>just </a:t>
            </a:r>
            <a:r>
              <a:rPr lang="it-IT" err="1"/>
              <a:t>contains</a:t>
            </a:r>
            <a:r>
              <a:rPr lang="it-IT"/>
              <a:t> an </a:t>
            </a:r>
            <a:r>
              <a:rPr lang="it-IT" err="1"/>
              <a:t>increasing</a:t>
            </a:r>
            <a:r>
              <a:rPr lang="it-IT"/>
              <a:t> </a:t>
            </a:r>
            <a:r>
              <a:rPr lang="it-IT" err="1"/>
              <a:t>number</a:t>
            </a:r>
            <a:r>
              <a:rPr lang="it-IT"/>
              <a:t> of RIP relative load </a:t>
            </a:r>
            <a:r>
              <a:rPr lang="it-IT" err="1"/>
              <a:t>instructions</a:t>
            </a:r>
            <a:r>
              <a:rPr lang="it-IT"/>
              <a:t>.</a:t>
            </a:r>
            <a:endParaRPr lang="en-GB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Markers</a:t>
            </a:r>
            <a:r>
              <a:rPr lang="en-GB"/>
              <a:t>: </a:t>
            </a:r>
            <a:r>
              <a:rPr lang="it-IT"/>
              <a:t>UOPS_EXECUTED.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b="1"/>
              <a:t>Paper Results</a:t>
            </a:r>
            <a:r>
              <a:rPr lang="en-GB"/>
              <a:t>:</a:t>
            </a:r>
            <a:r>
              <a:rPr lang="it-IT"/>
              <a:t> </a:t>
            </a:r>
            <a:r>
              <a:rPr lang="it-IT" err="1"/>
              <a:t>instructions</a:t>
            </a:r>
            <a:r>
              <a:rPr lang="it-IT"/>
              <a:t> are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</a:t>
            </a:r>
            <a:r>
              <a:rPr lang="it-IT" err="1"/>
              <a:t>issued</a:t>
            </a:r>
            <a:r>
              <a:rPr lang="it-IT"/>
              <a:t>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speculative </a:t>
            </a:r>
            <a:r>
              <a:rPr lang="it-IT" err="1"/>
              <a:t>execution</a:t>
            </a:r>
            <a:r>
              <a:rPr lang="it-IT"/>
              <a:t> </a:t>
            </a:r>
            <a:r>
              <a:rPr lang="it-IT" err="1"/>
              <a:t>does</a:t>
            </a:r>
            <a:r>
              <a:rPr lang="it-IT"/>
              <a:t> takes place.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8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Issued</a:t>
            </a:r>
            <a:r>
              <a:rPr lang="it-IT" dirty="0"/>
              <a:t> vs </a:t>
            </a:r>
            <a:r>
              <a:rPr lang="it-IT" dirty="0" err="1"/>
              <a:t>execute</a:t>
            </a:r>
            <a:r>
              <a:rPr lang="it-IT" dirty="0"/>
              <a:t>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AF9239-72E5-594F-9FDC-EB310EC7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49" y="1309053"/>
            <a:ext cx="5145102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5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 err="1"/>
              <a:t>Issued</a:t>
            </a:r>
            <a:r>
              <a:rPr lang="it-IT" dirty="0"/>
              <a:t> vs </a:t>
            </a:r>
            <a:r>
              <a:rPr lang="it-IT" dirty="0" err="1"/>
              <a:t>execute</a:t>
            </a:r>
            <a:r>
              <a:rPr lang="it-IT" dirty="0"/>
              <a:t>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0137" y="1488440"/>
            <a:ext cx="8323726" cy="4525963"/>
          </a:xfrm>
        </p:spPr>
        <p:txBody>
          <a:bodyPr>
            <a:normAutofit/>
          </a:bodyPr>
          <a:lstStyle/>
          <a:p>
            <a:endParaRPr lang="it-IT"/>
          </a:p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C66BC2-B261-F045-A1F9-C56D2CE2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353661"/>
            <a:ext cx="6898640" cy="47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1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66CA-ACA6-A246-8290-0B1B1FC4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pPr algn="ctr"/>
            <a:r>
              <a:rPr lang="en-IT" dirty="0"/>
              <a:t>Paper Overview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66A21612-7035-C946-96BD-E17400FA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5632" y="3738804"/>
            <a:ext cx="3633932" cy="1816965"/>
          </a:xfr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4000">
                <a:srgbClr val="728FA5"/>
              </a:gs>
              <a:gs pos="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C32B029-F6C6-1642-9DAE-0D8F66891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6" y="1776140"/>
            <a:ext cx="1166091" cy="11660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3CDDD8-8414-B645-936C-4EB396FB270B}"/>
              </a:ext>
            </a:extLst>
          </p:cNvPr>
          <p:cNvSpPr txBox="1"/>
          <p:nvPr/>
        </p:nvSpPr>
        <p:spPr>
          <a:xfrm>
            <a:off x="2037657" y="1928298"/>
            <a:ext cx="3890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200">
                <a:latin typeface="Arial" panose="020B0604020202020204" pitchFamily="34" charset="0"/>
                <a:cs typeface="Arial" panose="020B0604020202020204" pitchFamily="34" charset="0"/>
              </a:rPr>
              <a:t>404 Documentation not found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5949D4-406F-774A-94A0-6CEA0CD43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65" y="3156387"/>
            <a:ext cx="1166091" cy="11660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4E268F-2985-894A-97F3-F98FCE35E9B8}"/>
              </a:ext>
            </a:extLst>
          </p:cNvPr>
          <p:cNvSpPr txBox="1"/>
          <p:nvPr/>
        </p:nvSpPr>
        <p:spPr>
          <a:xfrm>
            <a:off x="2037656" y="3307917"/>
            <a:ext cx="2821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200">
                <a:latin typeface="Arial" panose="020B0604020202020204" pitchFamily="34" charset="0"/>
                <a:cs typeface="Arial" panose="020B0604020202020204" pitchFamily="34" charset="0"/>
              </a:rPr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3379000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C530-5C1A-CE44-8F0C-91F0283E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en-IT" dirty="0"/>
              <a:t>Paper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81B0-15F4-B345-8FCF-8454C6573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/>
              <a:t>Limitations: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IT"/>
              <a:t>Administrator privileges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IT"/>
              <a:t>OS running on bare-metal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IT"/>
              <a:t>Noise-free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/>
          </a:p>
          <a:p>
            <a:endParaRPr lang="en-IT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/>
              <a:t>PROs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IT"/>
              <a:t>Flexibility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/>
              <a:t>C</a:t>
            </a:r>
            <a:r>
              <a:rPr lang="en-IT"/>
              <a:t>ode-generation tooling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IT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/>
          </a:p>
          <a:p>
            <a:pPr lvl="1" indent="0">
              <a:buNone/>
            </a:pPr>
            <a:endParaRPr lang="en-IT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72ADD59-4B44-FA41-9ABA-536402DE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1839883"/>
            <a:ext cx="1932709" cy="1589117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0227B75-F279-6645-8403-4184888D0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73" y="4049634"/>
            <a:ext cx="3122353" cy="15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9B3-021B-654D-AEE2-5B15D72C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en-IT" dirty="0"/>
              <a:t>Exeptions in Experiment Reproducibility</a:t>
            </a:r>
          </a:p>
        </p:txBody>
      </p:sp>
      <p:pic>
        <p:nvPicPr>
          <p:cNvPr id="20" name="Content Placeholder 19" descr="A picture containing logo&#10;&#10;Description automatically generated">
            <a:extLst>
              <a:ext uri="{FF2B5EF4-FFF2-40B4-BE49-F238E27FC236}">
                <a16:creationId xmlns:a16="http://schemas.microsoft.com/office/drawing/2014/main" id="{EA8EA5A7-2C32-DB4A-8354-15707E0D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296" y="1342233"/>
            <a:ext cx="2309268" cy="169441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56727-1CAB-6D4C-A881-CDF5F13ED202}"/>
              </a:ext>
            </a:extLst>
          </p:cNvPr>
          <p:cNvSpPr txBox="1"/>
          <p:nvPr/>
        </p:nvSpPr>
        <p:spPr>
          <a:xfrm>
            <a:off x="288521" y="1855628"/>
            <a:ext cx="5033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/>
              <a:t>AMD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/>
              <a:t>Speculation windows wize: indirect branches</a:t>
            </a:r>
          </a:p>
        </p:txBody>
      </p:sp>
      <p:pic>
        <p:nvPicPr>
          <p:cNvPr id="26" name="Immagine 4">
            <a:extLst>
              <a:ext uri="{FF2B5EF4-FFF2-40B4-BE49-F238E27FC236}">
                <a16:creationId xmlns:a16="http://schemas.microsoft.com/office/drawing/2014/main" id="{AB433DF0-0142-D64F-BEE3-35132DF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5020"/>
            <a:ext cx="5067829" cy="2072456"/>
          </a:xfrm>
          <a:prstGeom prst="rect">
            <a:avLst/>
          </a:prstGeom>
        </p:spPr>
      </p:pic>
      <p:graphicFrame>
        <p:nvGraphicFramePr>
          <p:cNvPr id="28" name="Tabella 5">
            <a:extLst>
              <a:ext uri="{FF2B5EF4-FFF2-40B4-BE49-F238E27FC236}">
                <a16:creationId xmlns:a16="http://schemas.microsoft.com/office/drawing/2014/main" id="{624B0DC5-D311-FC41-8B70-5742E463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87494"/>
              </p:ext>
            </p:extLst>
          </p:nvPr>
        </p:nvGraphicFramePr>
        <p:xfrm>
          <a:off x="5067829" y="3399316"/>
          <a:ext cx="3998008" cy="258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802">
                  <a:extLst>
                    <a:ext uri="{9D8B030D-6E8A-4147-A177-3AD203B41FA5}">
                      <a16:colId xmlns:a16="http://schemas.microsoft.com/office/drawing/2014/main" val="1409668593"/>
                    </a:ext>
                  </a:extLst>
                </a:gridCol>
                <a:gridCol w="810287">
                  <a:extLst>
                    <a:ext uri="{9D8B030D-6E8A-4147-A177-3AD203B41FA5}">
                      <a16:colId xmlns:a16="http://schemas.microsoft.com/office/drawing/2014/main" val="2120459939"/>
                    </a:ext>
                  </a:extLst>
                </a:gridCol>
                <a:gridCol w="926042">
                  <a:extLst>
                    <a:ext uri="{9D8B030D-6E8A-4147-A177-3AD203B41FA5}">
                      <a16:colId xmlns:a16="http://schemas.microsoft.com/office/drawing/2014/main" val="2986617422"/>
                    </a:ext>
                  </a:extLst>
                </a:gridCol>
                <a:gridCol w="894877">
                  <a:extLst>
                    <a:ext uri="{9D8B030D-6E8A-4147-A177-3AD203B41FA5}">
                      <a16:colId xmlns:a16="http://schemas.microsoft.com/office/drawing/2014/main" val="1670699345"/>
                    </a:ext>
                  </a:extLst>
                </a:gridCol>
              </a:tblGrid>
              <a:tr h="59677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Indirect</a:t>
                      </a: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8th-gen 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9th-gen i9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5th-gen i5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83379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94062"/>
                  </a:ext>
                </a:extLst>
              </a:tr>
              <a:tr h="6644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Cached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75956"/>
                  </a:ext>
                </a:extLst>
              </a:tr>
              <a:tr h="713899">
                <a:tc>
                  <a:txBody>
                    <a:bodyPr/>
                    <a:lstStyle/>
                    <a:p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Uncached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9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839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15B1-BF8A-774D-A57E-2DB3C470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en-IT" dirty="0"/>
              <a:t>Speculative Execution Attacks, Mitigations &amp; </a:t>
            </a:r>
            <a:br>
              <a:rPr lang="en-IT" dirty="0"/>
            </a:br>
            <a:r>
              <a:rPr lang="en-IT" dirty="0"/>
              <a:t>Future Researchs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2EDE6-6639-1145-A365-4FB3EBC4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45" y="1405681"/>
            <a:ext cx="4987255" cy="1689857"/>
          </a:xfrm>
        </p:spPr>
        <p:txBody>
          <a:bodyPr/>
          <a:lstStyle/>
          <a:p>
            <a:r>
              <a:rPr lang="en-IT"/>
              <a:t>Speculative Execution Attacks: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Bound Check Bypass (BCB)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Branch Target Injection (BTI)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Rogue Data Cache Load (RDGL)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1A93152-8AAD-4847-B165-54DE10FC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48" y="1600200"/>
            <a:ext cx="3315516" cy="18649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34F7F6-62DF-D24F-B004-2B8F681FEA7C}"/>
              </a:ext>
            </a:extLst>
          </p:cNvPr>
          <p:cNvSpPr txBox="1">
            <a:spLocks/>
          </p:cNvSpPr>
          <p:nvPr/>
        </p:nvSpPr>
        <p:spPr>
          <a:xfrm>
            <a:off x="2823675" y="3521554"/>
            <a:ext cx="6219657" cy="206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/>
              <a:t>Mitigations: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u="sng"/>
              <a:t>BCB</a:t>
            </a:r>
            <a:r>
              <a:rPr lang="en-IT"/>
              <a:t>: barriers (LFENCE), data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u="sng"/>
              <a:t>BTI</a:t>
            </a:r>
            <a:r>
              <a:rPr lang="en-IT"/>
              <a:t>: additional interface, retpoline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u="sng"/>
              <a:t>Rogue Data Cache Load</a:t>
            </a:r>
            <a:r>
              <a:rPr lang="en-IT" b="1"/>
              <a:t>: </a:t>
            </a:r>
            <a:r>
              <a:rPr lang="en-IT"/>
              <a:t>KAISER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068A6-55AC-9943-9391-7F95BD9B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33" y="3212471"/>
            <a:ext cx="2126609" cy="28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AAB07-C293-F84A-BFB8-D59BB749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/>
              <a:t>Speculative </a:t>
            </a:r>
            <a:r>
              <a:rPr lang="it-IT" err="1"/>
              <a:t>execution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27657-9467-9D41-A3B3-42B1B5B7AE98}"/>
              </a:ext>
            </a:extLst>
          </p:cNvPr>
          <p:cNvSpPr txBox="1"/>
          <p:nvPr/>
        </p:nvSpPr>
        <p:spPr>
          <a:xfrm>
            <a:off x="227590" y="2136154"/>
            <a:ext cx="331534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err="1"/>
              <a:t>Execute</a:t>
            </a:r>
            <a:r>
              <a:rPr lang="it-IT"/>
              <a:t> line  2 //</a:t>
            </a:r>
            <a:r>
              <a:rPr lang="it-IT" err="1"/>
              <a:t>sloooow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Maybe</a:t>
            </a:r>
            <a:r>
              <a:rPr lang="it-IT"/>
              <a:t> </a:t>
            </a:r>
            <a:r>
              <a:rPr lang="it-IT" err="1"/>
              <a:t>fit</a:t>
            </a:r>
            <a:r>
              <a:rPr lang="it-IT"/>
              <a:t> in </a:t>
            </a:r>
            <a:r>
              <a:rPr lang="it-IT" err="1"/>
              <a:t>that</a:t>
            </a:r>
            <a:r>
              <a:rPr lang="it-IT"/>
              <a:t> line 4, </a:t>
            </a:r>
            <a:r>
              <a:rPr lang="it-IT" err="1"/>
              <a:t>it’s</a:t>
            </a:r>
            <a:r>
              <a:rPr lang="it-IT"/>
              <a:t> independent</a:t>
            </a:r>
            <a:endParaRPr lang="it-IT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to compare </a:t>
            </a:r>
            <a:r>
              <a:rPr lang="it-IT" err="1"/>
              <a:t>something</a:t>
            </a:r>
            <a:r>
              <a:rPr lang="it-IT"/>
              <a:t> to </a:t>
            </a:r>
            <a:r>
              <a:rPr lang="it-IT" err="1"/>
              <a:t>proceed</a:t>
            </a:r>
            <a:r>
              <a:rPr lang="it-IT"/>
              <a:t>!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6F0356-7EB8-D641-82E0-D1FB5DD6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84" y="1929393"/>
            <a:ext cx="5168321" cy="1890849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E34DD77-872E-4E65-98E0-5A28DA9FA2C1}"/>
              </a:ext>
            </a:extLst>
          </p:cNvPr>
          <p:cNvCxnSpPr/>
          <p:nvPr/>
        </p:nvCxnSpPr>
        <p:spPr>
          <a:xfrm flipH="1">
            <a:off x="3408015" y="3476913"/>
            <a:ext cx="1244600" cy="76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5ADFED4-A14E-4C35-BEEB-DC02E2EB040F}"/>
              </a:ext>
            </a:extLst>
          </p:cNvPr>
          <p:cNvCxnSpPr/>
          <p:nvPr/>
        </p:nvCxnSpPr>
        <p:spPr>
          <a:xfrm>
            <a:off x="4737762" y="3481243"/>
            <a:ext cx="1249219" cy="76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DECD82-83A1-426B-870A-ED26F1C96272}"/>
              </a:ext>
            </a:extLst>
          </p:cNvPr>
          <p:cNvSpPr txBox="1"/>
          <p:nvPr/>
        </p:nvSpPr>
        <p:spPr>
          <a:xfrm>
            <a:off x="2892511" y="4372263"/>
            <a:ext cx="965200" cy="380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To take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145832-9CA7-441D-850A-9CC6A01221F4}"/>
              </a:ext>
            </a:extLst>
          </p:cNvPr>
          <p:cNvSpPr txBox="1"/>
          <p:nvPr/>
        </p:nvSpPr>
        <p:spPr>
          <a:xfrm>
            <a:off x="5379113" y="4376593"/>
            <a:ext cx="1334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Not to take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86AC56-D33C-453E-8B7E-680961F3BFC5}"/>
              </a:ext>
            </a:extLst>
          </p:cNvPr>
          <p:cNvSpPr txBox="1"/>
          <p:nvPr/>
        </p:nvSpPr>
        <p:spPr>
          <a:xfrm>
            <a:off x="4367443" y="4288558"/>
            <a:ext cx="665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/>
              <a:t>OR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B1872-D006-4AE7-9E04-FDC1773D82C6}"/>
              </a:ext>
            </a:extLst>
          </p:cNvPr>
          <p:cNvSpPr txBox="1"/>
          <p:nvPr/>
        </p:nvSpPr>
        <p:spPr>
          <a:xfrm>
            <a:off x="3090227" y="5112616"/>
            <a:ext cx="3782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cs typeface="Calibri"/>
              </a:rPr>
              <a:t>Branch Direction Predictor's guess</a:t>
            </a:r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172D64D5-672D-4013-9260-F1AE5E077AFB}"/>
              </a:ext>
            </a:extLst>
          </p:cNvPr>
          <p:cNvSpPr/>
          <p:nvPr/>
        </p:nvSpPr>
        <p:spPr>
          <a:xfrm rot="16200000">
            <a:off x="4590478" y="3116118"/>
            <a:ext cx="247810" cy="351212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4" descr="Immagine che contiene disegnando, cavallo&#10;&#10;Descrizione generata automaticamente">
            <a:extLst>
              <a:ext uri="{FF2B5EF4-FFF2-40B4-BE49-F238E27FC236}">
                <a16:creationId xmlns:a16="http://schemas.microsoft.com/office/drawing/2014/main" id="{888D9866-4EF9-44D5-BA65-0E39EBAA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42" y="3962906"/>
            <a:ext cx="2381250" cy="1971675"/>
          </a:xfrm>
          <a:prstGeom prst="rect">
            <a:avLst/>
          </a:prstGeom>
        </p:spPr>
      </p:pic>
      <p:pic>
        <p:nvPicPr>
          <p:cNvPr id="18" name="Elemento grafico 18" descr="Processore">
            <a:extLst>
              <a:ext uri="{FF2B5EF4-FFF2-40B4-BE49-F238E27FC236}">
                <a16:creationId xmlns:a16="http://schemas.microsoft.com/office/drawing/2014/main" id="{7163F091-DA00-484B-A0C2-A07F5CE16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2722" y="3852996"/>
            <a:ext cx="1054880" cy="10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91"/>
    </mc:Choice>
    <mc:Fallback xmlns="">
      <p:transition spd="slow" advTm="7979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71B1D-C7DB-714C-8644-D96568441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42" t="-291" r="17212"/>
          <a:stretch/>
        </p:blipFill>
        <p:spPr>
          <a:xfrm>
            <a:off x="0" y="1289785"/>
            <a:ext cx="9129446" cy="482225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D44428-FED6-434D-9EE9-234EFF64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9222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72150B-0750-604B-BA06-11B1D1D2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Speculative </a:t>
            </a:r>
            <a:r>
              <a:rPr lang="it-IT" dirty="0" err="1"/>
              <a:t>execution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1F25D8-1757-054A-AA04-3AF6EA894038}"/>
              </a:ext>
            </a:extLst>
          </p:cNvPr>
          <p:cNvSpPr txBox="1"/>
          <p:nvPr/>
        </p:nvSpPr>
        <p:spPr>
          <a:xfrm>
            <a:off x="1373084" y="1594644"/>
            <a:ext cx="64119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/>
              <a:t>So </a:t>
            </a:r>
            <a:r>
              <a:rPr lang="it-IT" sz="2400" err="1"/>
              <a:t>what</a:t>
            </a:r>
            <a:r>
              <a:rPr lang="it-IT" sz="2400"/>
              <a:t> </a:t>
            </a:r>
            <a:r>
              <a:rPr lang="it-IT" sz="2400" err="1"/>
              <a:t>if</a:t>
            </a:r>
            <a:r>
              <a:rPr lang="it-IT" sz="2400"/>
              <a:t> </a:t>
            </a:r>
            <a:r>
              <a:rPr lang="it-IT" sz="2400" b="1" err="1"/>
              <a:t>we</a:t>
            </a:r>
            <a:r>
              <a:rPr lang="it-IT" sz="2400" b="1"/>
              <a:t> </a:t>
            </a:r>
            <a:r>
              <a:rPr lang="it-IT" sz="2400" b="1" err="1"/>
              <a:t>run</a:t>
            </a:r>
            <a:r>
              <a:rPr lang="it-IT" sz="2400" b="1"/>
              <a:t> the </a:t>
            </a:r>
            <a:r>
              <a:rPr lang="it-IT" sz="2400" b="1" err="1"/>
              <a:t>next</a:t>
            </a:r>
            <a:r>
              <a:rPr lang="it-IT" sz="2400" b="1"/>
              <a:t> </a:t>
            </a:r>
            <a:r>
              <a:rPr lang="it-IT" sz="2400" b="1" err="1"/>
              <a:t>instrutions</a:t>
            </a:r>
            <a:r>
              <a:rPr lang="it-IT" sz="2400" b="1"/>
              <a:t> </a:t>
            </a:r>
            <a:r>
              <a:rPr lang="it-IT" sz="2400"/>
              <a:t>anyway</a:t>
            </a:r>
          </a:p>
          <a:p>
            <a:pPr algn="ctr"/>
            <a:r>
              <a:rPr lang="it-IT" sz="2400">
                <a:cs typeface="Calibri"/>
              </a:rPr>
              <a:t>Speculatively?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58403D6-9E40-664F-A302-BEBC76A7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4" y="4518618"/>
            <a:ext cx="7410451" cy="6658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57D972-277C-754B-A853-7FB65998E2F6}"/>
              </a:ext>
            </a:extLst>
          </p:cNvPr>
          <p:cNvSpPr txBox="1"/>
          <p:nvPr/>
        </p:nvSpPr>
        <p:spPr>
          <a:xfrm>
            <a:off x="2785960" y="2633074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50"/>
                </a:solidFill>
              </a:rPr>
              <a:t>Right</a:t>
            </a:r>
            <a:r>
              <a:rPr lang="it-IT"/>
              <a:t> </a:t>
            </a:r>
            <a:r>
              <a:rPr lang="it-IT" err="1">
                <a:solidFill>
                  <a:srgbClr val="00B050"/>
                </a:solidFill>
              </a:rPr>
              <a:t>BDPrediction</a:t>
            </a:r>
            <a:endParaRPr lang="it-IT">
              <a:solidFill>
                <a:srgbClr val="00B05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081383-600F-7D4A-9A0E-93690951B65E}"/>
              </a:ext>
            </a:extLst>
          </p:cNvPr>
          <p:cNvSpPr txBox="1"/>
          <p:nvPr/>
        </p:nvSpPr>
        <p:spPr>
          <a:xfrm>
            <a:off x="5554560" y="2492595"/>
            <a:ext cx="27908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cs typeface="Calibri"/>
              </a:rPr>
              <a:t>Instruction commit</a:t>
            </a:r>
            <a:endParaRPr lang="it-IT"/>
          </a:p>
          <a:p>
            <a:r>
              <a:rPr lang="it-IT"/>
              <a:t>Spared time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E85527-7806-AC4D-BDA1-51A228CD5444}"/>
              </a:ext>
            </a:extLst>
          </p:cNvPr>
          <p:cNvSpPr txBox="1"/>
          <p:nvPr/>
        </p:nvSpPr>
        <p:spPr>
          <a:xfrm>
            <a:off x="2785960" y="3437911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rgbClr val="FF0000"/>
                </a:solidFill>
              </a:rPr>
              <a:t>Wrong</a:t>
            </a:r>
            <a:r>
              <a:rPr lang="it-IT">
                <a:solidFill>
                  <a:srgbClr val="FF0000"/>
                </a:solidFill>
              </a:rPr>
              <a:t> </a:t>
            </a:r>
            <a:r>
              <a:rPr lang="it-IT" err="1">
                <a:solidFill>
                  <a:srgbClr val="FF0000"/>
                </a:solidFill>
              </a:rPr>
              <a:t>BDprediction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1252E4-0F01-3244-AC0D-E23D8829D074}"/>
              </a:ext>
            </a:extLst>
          </p:cNvPr>
          <p:cNvSpPr txBox="1"/>
          <p:nvPr/>
        </p:nvSpPr>
        <p:spPr>
          <a:xfrm>
            <a:off x="5554560" y="3299413"/>
            <a:ext cx="3209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Instruction</a:t>
            </a:r>
            <a:r>
              <a:rPr lang="it-IT"/>
              <a:t> </a:t>
            </a:r>
            <a:r>
              <a:rPr lang="it-IT" err="1"/>
              <a:t>execution</a:t>
            </a:r>
            <a:r>
              <a:rPr lang="it-IT"/>
              <a:t> </a:t>
            </a:r>
            <a:r>
              <a:rPr lang="it-IT" err="1"/>
              <a:t>rollback</a:t>
            </a:r>
            <a:r>
              <a:rPr lang="it-IT"/>
              <a:t>,</a:t>
            </a:r>
          </a:p>
          <a:p>
            <a:r>
              <a:rPr lang="it-IT" err="1"/>
              <a:t>Registers</a:t>
            </a:r>
            <a:r>
              <a:rPr lang="it-IT"/>
              <a:t> </a:t>
            </a:r>
            <a:r>
              <a:rPr lang="it-IT" err="1"/>
              <a:t>flush</a:t>
            </a:r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3D75BFB-EA47-8542-A8B3-032D9E130288}"/>
              </a:ext>
            </a:extLst>
          </p:cNvPr>
          <p:cNvCxnSpPr>
            <a:cxnSpLocks/>
          </p:cNvCxnSpPr>
          <p:nvPr/>
        </p:nvCxnSpPr>
        <p:spPr>
          <a:xfrm flipV="1">
            <a:off x="4754460" y="2815760"/>
            <a:ext cx="800100" cy="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A7870C5-F287-424C-9B9C-70754E7AE619}"/>
              </a:ext>
            </a:extLst>
          </p:cNvPr>
          <p:cNvCxnSpPr>
            <a:cxnSpLocks/>
          </p:cNvCxnSpPr>
          <p:nvPr/>
        </p:nvCxnSpPr>
        <p:spPr>
          <a:xfrm>
            <a:off x="4932260" y="3622577"/>
            <a:ext cx="6223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7F988B-3977-BC44-864E-A32950C087A9}"/>
              </a:ext>
            </a:extLst>
          </p:cNvPr>
          <p:cNvSpPr txBox="1"/>
          <p:nvPr/>
        </p:nvSpPr>
        <p:spPr>
          <a:xfrm>
            <a:off x="5557479" y="3856608"/>
            <a:ext cx="195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/>
              <a:t>But</a:t>
            </a:r>
            <a:r>
              <a:rPr lang="it-IT" sz="1200"/>
              <a:t> </a:t>
            </a:r>
            <a:r>
              <a:rPr lang="it-IT" sz="1200" err="1"/>
              <a:t>what</a:t>
            </a:r>
            <a:r>
              <a:rPr lang="it-IT" sz="1200"/>
              <a:t> </a:t>
            </a:r>
            <a:r>
              <a:rPr lang="it-IT" sz="1200" err="1"/>
              <a:t>about</a:t>
            </a:r>
            <a:r>
              <a:rPr lang="it-IT" sz="1200"/>
              <a:t> the cache..?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71E20C2-2DF1-6A4B-B138-683D8768DBCF}"/>
              </a:ext>
            </a:extLst>
          </p:cNvPr>
          <p:cNvSpPr txBox="1"/>
          <p:nvPr/>
        </p:nvSpPr>
        <p:spPr>
          <a:xfrm>
            <a:off x="618819" y="3437911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We</a:t>
            </a:r>
            <a:r>
              <a:rPr lang="it-IT"/>
              <a:t> can force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BFA3941-C70A-0544-B746-68ECDBA7ABAF}"/>
              </a:ext>
            </a:extLst>
          </p:cNvPr>
          <p:cNvCxnSpPr>
            <a:cxnSpLocks/>
          </p:cNvCxnSpPr>
          <p:nvPr/>
        </p:nvCxnSpPr>
        <p:spPr>
          <a:xfrm>
            <a:off x="2015819" y="3622577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686AD-8B15-A840-A9D9-7A8A9ED0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Speculative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2CC71F-32F7-284C-AE81-9D2D946477C6}"/>
              </a:ext>
            </a:extLst>
          </p:cNvPr>
          <p:cNvSpPr txBox="1"/>
          <p:nvPr/>
        </p:nvSpPr>
        <p:spPr>
          <a:xfrm>
            <a:off x="3309778" y="2066835"/>
            <a:ext cx="5402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b="1"/>
              <a:t>spectrev1</a:t>
            </a:r>
            <a:r>
              <a:rPr lang="it-IT"/>
              <a:t>,</a:t>
            </a:r>
          </a:p>
          <a:p>
            <a:endParaRPr lang="it-IT"/>
          </a:p>
          <a:p>
            <a:r>
              <a:rPr lang="it-IT" err="1"/>
              <a:t>One</a:t>
            </a:r>
            <a:r>
              <a:rPr lang="it-IT"/>
              <a:t> </a:t>
            </a:r>
            <a:r>
              <a:rPr lang="it-IT" err="1"/>
              <a:t>example</a:t>
            </a:r>
            <a:r>
              <a:rPr lang="it-IT"/>
              <a:t> of </a:t>
            </a:r>
          </a:p>
          <a:p>
            <a:r>
              <a:rPr lang="it-IT" b="1"/>
              <a:t>Speculative </a:t>
            </a:r>
            <a:r>
              <a:rPr lang="it-IT" b="1" err="1"/>
              <a:t>Execution</a:t>
            </a:r>
            <a:r>
              <a:rPr lang="it-IT" b="1"/>
              <a:t> Attacks </a:t>
            </a:r>
            <a:r>
              <a:rPr lang="it-IT"/>
              <a:t>(</a:t>
            </a:r>
            <a:r>
              <a:rPr lang="it-IT" err="1"/>
              <a:t>SEAs</a:t>
            </a:r>
            <a:r>
              <a:rPr lang="it-IT"/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605D66-E959-2348-BA1F-56572764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12900"/>
            <a:ext cx="2797579" cy="22125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9A7C1F-5240-1149-9B15-45074FDD8ED3}"/>
              </a:ext>
            </a:extLst>
          </p:cNvPr>
          <p:cNvSpPr txBox="1"/>
          <p:nvPr/>
        </p:nvSpPr>
        <p:spPr>
          <a:xfrm>
            <a:off x="288606" y="4114197"/>
            <a:ext cx="5168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Further</a:t>
            </a:r>
            <a:r>
              <a:rPr lang="it-IT"/>
              <a:t> </a:t>
            </a:r>
            <a:r>
              <a:rPr lang="it-IT" err="1"/>
              <a:t>investigation</a:t>
            </a:r>
            <a:r>
              <a:rPr lang="it-IT"/>
              <a:t> on</a:t>
            </a:r>
          </a:p>
          <a:p>
            <a:r>
              <a:rPr lang="it-IT"/>
              <a:t>Speculative </a:t>
            </a:r>
            <a:r>
              <a:rPr lang="it-IT" err="1"/>
              <a:t>Execution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required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/>
              <a:t>A </a:t>
            </a:r>
            <a:r>
              <a:rPr lang="it-IT" b="1" err="1"/>
              <a:t>tool</a:t>
            </a:r>
            <a:r>
              <a:rPr lang="it-IT"/>
              <a:t>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allows</a:t>
            </a:r>
            <a:r>
              <a:rPr lang="it-IT"/>
              <a:t> </a:t>
            </a:r>
            <a:r>
              <a:rPr lang="it-IT" err="1"/>
              <a:t>us</a:t>
            </a:r>
            <a:r>
              <a:rPr lang="it-IT"/>
              <a:t> to </a:t>
            </a:r>
            <a:r>
              <a:rPr lang="it-IT" err="1"/>
              <a:t>make</a:t>
            </a:r>
            <a:r>
              <a:rPr lang="it-IT"/>
              <a:t> </a:t>
            </a:r>
            <a:r>
              <a:rPr lang="it-IT" err="1"/>
              <a:t>it</a:t>
            </a:r>
            <a:endParaRPr lang="it-IT"/>
          </a:p>
          <a:p>
            <a:r>
              <a:rPr lang="it-IT" err="1"/>
              <a:t>Would</a:t>
            </a:r>
            <a:r>
              <a:rPr lang="it-IT"/>
              <a:t> be </a:t>
            </a:r>
            <a:r>
              <a:rPr lang="it-IT" err="1"/>
              <a:t>useful</a:t>
            </a:r>
            <a:r>
              <a:rPr lang="it-IT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E1A47BD-6D0F-4F41-BECB-4384696F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0" y="3051969"/>
            <a:ext cx="1790700" cy="29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2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Speculator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23863" y="1647824"/>
            <a:ext cx="8229600" cy="33900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t-IT" kern="1200" dirty="0" err="1"/>
              <a:t>Goals</a:t>
            </a:r>
            <a:r>
              <a:rPr lang="it-IT" kern="1200" dirty="0"/>
              <a:t> of the </a:t>
            </a:r>
            <a:r>
              <a:rPr lang="it-IT" kern="1200" dirty="0" err="1"/>
              <a:t>paper</a:t>
            </a:r>
            <a:r>
              <a:rPr lang="it-IT" kern="1200" dirty="0"/>
              <a:t>:</a:t>
            </a:r>
          </a:p>
          <a:p>
            <a:pPr>
              <a:defRPr/>
            </a:pPr>
            <a:endParaRPr lang="it-IT" kern="1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to </a:t>
            </a:r>
            <a:r>
              <a:rPr lang="it-IT" dirty="0" err="1"/>
              <a:t>i</a:t>
            </a:r>
            <a:r>
              <a:rPr lang="it-IT" kern="1200" dirty="0" err="1"/>
              <a:t>nfer</a:t>
            </a:r>
            <a:r>
              <a:rPr lang="it-IT" kern="1200" dirty="0"/>
              <a:t> the </a:t>
            </a:r>
            <a:r>
              <a:rPr lang="it-IT" kern="1200" dirty="0" err="1"/>
              <a:t>microarchitectural</a:t>
            </a:r>
            <a:r>
              <a:rPr lang="it-IT" kern="1200" dirty="0"/>
              <a:t>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dirty="0" err="1"/>
              <a:t>Provide</a:t>
            </a:r>
            <a:r>
              <a:rPr lang="it-IT" dirty="0"/>
              <a:t> a tool to test </a:t>
            </a:r>
            <a:r>
              <a:rPr lang="it-IT" dirty="0" err="1"/>
              <a:t>microarchitectural</a:t>
            </a:r>
            <a:r>
              <a:rPr lang="it-IT" dirty="0"/>
              <a:t> </a:t>
            </a:r>
            <a:r>
              <a:rPr lang="it-IT" dirty="0" err="1"/>
              <a:t>behavior</a:t>
            </a:r>
            <a:endParaRPr lang="it-IT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kern="1200" dirty="0"/>
              <a:t>Use the tool to </a:t>
            </a:r>
            <a:r>
              <a:rPr lang="it-IT" kern="1200" dirty="0" err="1"/>
              <a:t>study</a:t>
            </a:r>
            <a:r>
              <a:rPr lang="it-IT" kern="1200" dirty="0"/>
              <a:t> speculative </a:t>
            </a:r>
            <a:r>
              <a:rPr lang="it-IT" kern="1200" dirty="0" err="1"/>
              <a:t>execution</a:t>
            </a:r>
            <a:r>
              <a:rPr lang="it-IT" kern="1200" dirty="0"/>
              <a:t> in </a:t>
            </a:r>
            <a:r>
              <a:rPr lang="it-IT" kern="1200" dirty="0" err="1"/>
              <a:t>CPUs</a:t>
            </a:r>
            <a:endParaRPr lang="it-IT" kern="1200" dirty="0"/>
          </a:p>
        </p:txBody>
      </p:sp>
    </p:spTree>
    <p:extLst>
      <p:ext uri="{BB962C8B-B14F-4D97-AF65-F5344CB8AC3E}">
        <p14:creationId xmlns:p14="http://schemas.microsoft.com/office/powerpoint/2010/main" val="329999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/>
          <p:cNvSpPr/>
          <p:nvPr/>
        </p:nvSpPr>
        <p:spPr>
          <a:xfrm>
            <a:off x="762974" y="1791158"/>
            <a:ext cx="3640347" cy="3174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Microarchitectural</a:t>
            </a:r>
            <a:r>
              <a:rPr lang="it-IT" dirty="0"/>
              <a:t> state</a:t>
            </a:r>
          </a:p>
        </p:txBody>
      </p:sp>
      <p:graphicFrame>
        <p:nvGraphicFramePr>
          <p:cNvPr id="7" name="Tabella 6"/>
          <p:cNvGraphicFramePr>
            <a:graphicFrameLocks noGrp="1"/>
          </p:cNvGraphicFramePr>
          <p:nvPr/>
        </p:nvGraphicFramePr>
        <p:xfrm>
          <a:off x="2249592" y="2464020"/>
          <a:ext cx="66711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8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67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7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67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672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1043796" y="3147587"/>
            <a:ext cx="7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err="1"/>
              <a:t>Branch</a:t>
            </a:r>
            <a:r>
              <a:rPr lang="it-IT" sz="1200"/>
              <a:t> </a:t>
            </a:r>
            <a:r>
              <a:rPr lang="it-IT" sz="1200" err="1"/>
              <a:t>address</a:t>
            </a:r>
            <a:endParaRPr lang="it-IT" sz="1200"/>
          </a:p>
        </p:txBody>
      </p:sp>
      <p:cxnSp>
        <p:nvCxnSpPr>
          <p:cNvPr id="10" name="Connettore 2 9"/>
          <p:cNvCxnSpPr>
            <a:stCxn id="8" idx="3"/>
            <a:endCxn id="7" idx="1"/>
          </p:cNvCxnSpPr>
          <p:nvPr/>
        </p:nvCxnSpPr>
        <p:spPr>
          <a:xfrm>
            <a:off x="1806770" y="3378420"/>
            <a:ext cx="442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110619" y="2098408"/>
            <a:ext cx="945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err="1"/>
              <a:t>Counters</a:t>
            </a:r>
            <a:endParaRPr lang="it-IT" sz="1200"/>
          </a:p>
        </p:txBody>
      </p:sp>
      <p:sp>
        <p:nvSpPr>
          <p:cNvPr id="17" name="CasellaDiTesto 16"/>
          <p:cNvSpPr txBox="1"/>
          <p:nvPr/>
        </p:nvSpPr>
        <p:spPr>
          <a:xfrm>
            <a:off x="3359524" y="3239920"/>
            <a:ext cx="858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err="1"/>
              <a:t>Prediction</a:t>
            </a:r>
            <a:endParaRPr lang="it-IT" sz="1200"/>
          </a:p>
        </p:txBody>
      </p:sp>
      <p:cxnSp>
        <p:nvCxnSpPr>
          <p:cNvPr id="19" name="Connettore 2 18"/>
          <p:cNvCxnSpPr>
            <a:stCxn id="7" idx="3"/>
            <a:endCxn id="17" idx="1"/>
          </p:cNvCxnSpPr>
          <p:nvPr/>
        </p:nvCxnSpPr>
        <p:spPr>
          <a:xfrm>
            <a:off x="2916702" y="3378420"/>
            <a:ext cx="442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ttangolo 22"/>
          <p:cNvSpPr/>
          <p:nvPr/>
        </p:nvSpPr>
        <p:spPr>
          <a:xfrm>
            <a:off x="4893443" y="1791157"/>
            <a:ext cx="3640347" cy="3174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/>
          <p:cNvSpPr txBox="1"/>
          <p:nvPr/>
        </p:nvSpPr>
        <p:spPr>
          <a:xfrm>
            <a:off x="762974" y="5070252"/>
            <a:ext cx="364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Branch</a:t>
            </a:r>
            <a:r>
              <a:rPr lang="it-IT"/>
              <a:t> </a:t>
            </a:r>
            <a:r>
              <a:rPr lang="it-IT" err="1"/>
              <a:t>predictors</a:t>
            </a:r>
            <a:endParaRPr lang="it-IT"/>
          </a:p>
        </p:txBody>
      </p:sp>
      <p:graphicFrame>
        <p:nvGraphicFramePr>
          <p:cNvPr id="25" name="Tabella 24"/>
          <p:cNvGraphicFramePr>
            <a:graphicFrameLocks noGrp="1"/>
          </p:cNvGraphicFramePr>
          <p:nvPr/>
        </p:nvGraphicFramePr>
        <p:xfrm>
          <a:off x="5963252" y="2464017"/>
          <a:ext cx="1702064" cy="182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400">
                <a:tc>
                  <a:txBody>
                    <a:bodyPr/>
                    <a:lstStyle/>
                    <a:p>
                      <a:pPr algn="ctr"/>
                      <a:r>
                        <a:rPr lang="it-IT" sz="1200" b="1" err="1"/>
                        <a:t>Instruction</a:t>
                      </a:r>
                      <a:endParaRPr lang="it-IT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2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lang="it-IT" sz="12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58">
                <a:tc>
                  <a:txBody>
                    <a:bodyPr/>
                    <a:lstStyle/>
                    <a:p>
                      <a:pPr algn="ctr"/>
                      <a:r>
                        <a:rPr lang="it-IT" sz="1400"/>
                        <a:t>SUB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0x12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5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0x76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5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it-IT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528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CasellaDiTesto 33"/>
          <p:cNvSpPr txBox="1"/>
          <p:nvPr/>
        </p:nvSpPr>
        <p:spPr>
          <a:xfrm>
            <a:off x="4893443" y="5070252"/>
            <a:ext cx="364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Reorder</a:t>
            </a:r>
            <a:r>
              <a:rPr lang="it-IT"/>
              <a:t> buffer</a:t>
            </a:r>
          </a:p>
        </p:txBody>
      </p:sp>
      <p:cxnSp>
        <p:nvCxnSpPr>
          <p:cNvPr id="4" name="Connettore 2 3"/>
          <p:cNvCxnSpPr/>
          <p:nvPr/>
        </p:nvCxnSpPr>
        <p:spPr>
          <a:xfrm>
            <a:off x="5804993" y="2974033"/>
            <a:ext cx="158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5804993" y="3704403"/>
            <a:ext cx="158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5314871" y="2835533"/>
            <a:ext cx="399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err="1"/>
              <a:t>Tail</a:t>
            </a:r>
            <a:endParaRPr lang="it-IT" sz="1200"/>
          </a:p>
        </p:txBody>
      </p:sp>
      <p:sp>
        <p:nvSpPr>
          <p:cNvPr id="21" name="CasellaDiTesto 20"/>
          <p:cNvSpPr txBox="1"/>
          <p:nvPr/>
        </p:nvSpPr>
        <p:spPr>
          <a:xfrm>
            <a:off x="5259320" y="3565903"/>
            <a:ext cx="51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61500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are performance </a:t>
            </a:r>
            <a:r>
              <a:rPr lang="it-IT" dirty="0" err="1"/>
              <a:t>counters</a:t>
            </a:r>
            <a:r>
              <a:rPr lang="it-IT" dirty="0"/>
              <a:t>?</a:t>
            </a:r>
          </a:p>
        </p:txBody>
      </p:sp>
      <p:sp>
        <p:nvSpPr>
          <p:cNvPr id="5" name="Rettangolo 4"/>
          <p:cNvSpPr/>
          <p:nvPr/>
        </p:nvSpPr>
        <p:spPr>
          <a:xfrm>
            <a:off x="2113472" y="1958196"/>
            <a:ext cx="2432648" cy="465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Start </a:t>
            </a:r>
            <a:r>
              <a:rPr lang="it-IT" err="1"/>
              <a:t>counting</a:t>
            </a:r>
            <a:r>
              <a:rPr lang="it-IT"/>
              <a:t> </a:t>
            </a:r>
            <a:r>
              <a:rPr lang="el-GR"/>
              <a:t>μ</a:t>
            </a:r>
            <a:r>
              <a:rPr lang="it-IT" err="1"/>
              <a:t>ops</a:t>
            </a:r>
            <a:endParaRPr lang="it-IT"/>
          </a:p>
        </p:txBody>
      </p:sp>
      <p:cxnSp>
        <p:nvCxnSpPr>
          <p:cNvPr id="7" name="Connettore 2 6"/>
          <p:cNvCxnSpPr>
            <a:stCxn id="5" idx="2"/>
          </p:cNvCxnSpPr>
          <p:nvPr/>
        </p:nvCxnSpPr>
        <p:spPr>
          <a:xfrm flipH="1">
            <a:off x="3328212" y="2424022"/>
            <a:ext cx="1584" cy="646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2370123" y="3071004"/>
            <a:ext cx="1916173" cy="923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Resume</a:t>
            </a:r>
            <a:endParaRPr lang="it-IT"/>
          </a:p>
          <a:p>
            <a:pPr algn="ctr"/>
            <a:r>
              <a:rPr lang="it-IT" err="1"/>
              <a:t>Execution</a:t>
            </a:r>
            <a:r>
              <a:rPr lang="it-IT"/>
              <a:t>…</a:t>
            </a:r>
          </a:p>
        </p:txBody>
      </p:sp>
      <p:cxnSp>
        <p:nvCxnSpPr>
          <p:cNvPr id="12" name="Connettore 2 11"/>
          <p:cNvCxnSpPr/>
          <p:nvPr/>
        </p:nvCxnSpPr>
        <p:spPr>
          <a:xfrm>
            <a:off x="3317996" y="4009381"/>
            <a:ext cx="0" cy="646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2113472" y="4679389"/>
            <a:ext cx="2432648" cy="691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Stop </a:t>
            </a:r>
            <a:r>
              <a:rPr lang="it-IT" err="1"/>
              <a:t>counting</a:t>
            </a:r>
            <a:r>
              <a:rPr lang="it-IT"/>
              <a:t> &amp;</a:t>
            </a:r>
          </a:p>
          <a:p>
            <a:pPr algn="ctr"/>
            <a:r>
              <a:rPr lang="it-IT" err="1"/>
              <a:t>collect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cxnSp>
        <p:nvCxnSpPr>
          <p:cNvPr id="16" name="Connettore 2 15"/>
          <p:cNvCxnSpPr/>
          <p:nvPr/>
        </p:nvCxnSpPr>
        <p:spPr>
          <a:xfrm>
            <a:off x="3328211" y="1630392"/>
            <a:ext cx="0" cy="32780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3328211" y="5370453"/>
            <a:ext cx="0" cy="32780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endCxn id="5" idx="1"/>
          </p:cNvCxnSpPr>
          <p:nvPr/>
        </p:nvCxnSpPr>
        <p:spPr>
          <a:xfrm>
            <a:off x="1647644" y="2191109"/>
            <a:ext cx="4658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284671" y="1867943"/>
            <a:ext cx="129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F0000"/>
                </a:solidFill>
              </a:rPr>
              <a:t>ring0</a:t>
            </a:r>
          </a:p>
          <a:p>
            <a:pPr algn="ctr"/>
            <a:r>
              <a:rPr lang="it-IT" err="1">
                <a:solidFill>
                  <a:srgbClr val="FF0000"/>
                </a:solidFill>
              </a:rPr>
              <a:t>instruction</a:t>
            </a:r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4" name="Connettore 2 23"/>
          <p:cNvCxnSpPr/>
          <p:nvPr/>
        </p:nvCxnSpPr>
        <p:spPr>
          <a:xfrm>
            <a:off x="1647644" y="5043577"/>
            <a:ext cx="4658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ttangolo 34"/>
          <p:cNvSpPr/>
          <p:nvPr/>
        </p:nvSpPr>
        <p:spPr>
          <a:xfrm>
            <a:off x="5854720" y="3890513"/>
            <a:ext cx="2820838" cy="180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ISSUED = 275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EXECUTED = 275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SINGLE_MUL = 3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SLOW_LEA = 12</a:t>
            </a:r>
          </a:p>
          <a:p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288521" y="4701755"/>
            <a:ext cx="129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F0000"/>
                </a:solidFill>
              </a:rPr>
              <a:t>ring0</a:t>
            </a:r>
          </a:p>
          <a:p>
            <a:pPr algn="ctr"/>
            <a:r>
              <a:rPr lang="it-IT" err="1">
                <a:solidFill>
                  <a:srgbClr val="FF0000"/>
                </a:solidFill>
              </a:rPr>
              <a:t>instruction</a:t>
            </a:r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38" name="Connettore 2 37"/>
          <p:cNvCxnSpPr/>
          <p:nvPr/>
        </p:nvCxnSpPr>
        <p:spPr>
          <a:xfrm>
            <a:off x="4873925" y="5047890"/>
            <a:ext cx="741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541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</TotalTime>
  <Words>1154</Words>
  <Application>Microsoft Macintosh PowerPoint</Application>
  <PresentationFormat>Presentazione su schermo (4:3)</PresentationFormat>
  <Paragraphs>375</Paragraphs>
  <Slides>40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Wingdings</vt:lpstr>
      <vt:lpstr>POLI</vt:lpstr>
      <vt:lpstr>Titolo presentazione sottotitolo</vt:lpstr>
      <vt:lpstr>Exploiting physics</vt:lpstr>
      <vt:lpstr>Focusing on time</vt:lpstr>
      <vt:lpstr>Speculative execution</vt:lpstr>
      <vt:lpstr>Speculative execution</vt:lpstr>
      <vt:lpstr>Speculative execution attacks</vt:lpstr>
      <vt:lpstr>Speculator</vt:lpstr>
      <vt:lpstr>Microarchitectural state</vt:lpstr>
      <vt:lpstr>What are performance counters?</vt:lpstr>
      <vt:lpstr>Performance counters as markers</vt:lpstr>
      <vt:lpstr>Best markers to study speculation</vt:lpstr>
      <vt:lpstr>Best markers to study speculation</vt:lpstr>
      <vt:lpstr>Speculator</vt:lpstr>
      <vt:lpstr>Studying the behavior of CPUs</vt:lpstr>
      <vt:lpstr>Studying the behavior of CPUs</vt:lpstr>
      <vt:lpstr>Return stack buffer</vt:lpstr>
      <vt:lpstr>Return stack buffer</vt:lpstr>
      <vt:lpstr>Nesting speculative execution</vt:lpstr>
      <vt:lpstr>Nesting speculative execution</vt:lpstr>
      <vt:lpstr>Flushing the cache</vt:lpstr>
      <vt:lpstr>Flushing the cache</vt:lpstr>
      <vt:lpstr>Speculation window size: conditional branches </vt:lpstr>
      <vt:lpstr>Speculation window size: conditional branches </vt:lpstr>
      <vt:lpstr>Speculation window size: conditional branches </vt:lpstr>
      <vt:lpstr>Speculation window size: store to load forwarding</vt:lpstr>
      <vt:lpstr>Speculation window size: store to load forwarding</vt:lpstr>
      <vt:lpstr>Speculation window size: store to load forwarding</vt:lpstr>
      <vt:lpstr>Speculation stopper</vt:lpstr>
      <vt:lpstr>Speculation stopper</vt:lpstr>
      <vt:lpstr>Memory protection extension</vt:lpstr>
      <vt:lpstr>Memory protection extension</vt:lpstr>
      <vt:lpstr>Memory protection extension</vt:lpstr>
      <vt:lpstr>Issued vs execute code</vt:lpstr>
      <vt:lpstr>Issued vs execute code</vt:lpstr>
      <vt:lpstr>Issued vs execute code</vt:lpstr>
      <vt:lpstr>Paper Overview</vt:lpstr>
      <vt:lpstr>Paper Overview</vt:lpstr>
      <vt:lpstr>Exeptions in Experiment Reproducibility</vt:lpstr>
      <vt:lpstr>Speculative Execution Attacks, Mitigations &amp;  Future Researchs</vt:lpstr>
      <vt:lpstr>Any Questions?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Bernardo Camajori Tedeschini</cp:lastModifiedBy>
  <cp:revision>85</cp:revision>
  <dcterms:created xsi:type="dcterms:W3CDTF">2015-05-26T12:27:57Z</dcterms:created>
  <dcterms:modified xsi:type="dcterms:W3CDTF">2020-12-17T12:23:05Z</dcterms:modified>
</cp:coreProperties>
</file>